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70" r:id="rId4"/>
    <p:sldId id="269" r:id="rId5"/>
    <p:sldId id="263" r:id="rId6"/>
    <p:sldId id="273" r:id="rId7"/>
    <p:sldId id="274" r:id="rId8"/>
    <p:sldId id="275" r:id="rId9"/>
    <p:sldId id="261" r:id="rId10"/>
    <p:sldId id="258" r:id="rId11"/>
    <p:sldId id="259" r:id="rId12"/>
    <p:sldId id="279" r:id="rId13"/>
    <p:sldId id="268" r:id="rId14"/>
    <p:sldId id="262"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5" d="100"/>
          <a:sy n="45" d="100"/>
        </p:scale>
        <p:origin x="48" y="2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6114AA37-DCE4-4072-BA9C-F576B8D87034}" type="datetimeFigureOut">
              <a:rPr lang="cs-CZ" smtClean="0"/>
              <a:t>30.09.2020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E473AEC-B1E6-42DE-8179-CE572A351048}" type="slidenum">
              <a:rPr lang="cs-CZ" smtClean="0"/>
              <a:t>‹#›</a:t>
            </a:fld>
            <a:endParaRPr lang="cs-CZ"/>
          </a:p>
        </p:txBody>
      </p:sp>
    </p:spTree>
    <p:extLst>
      <p:ext uri="{BB962C8B-B14F-4D97-AF65-F5344CB8AC3E}">
        <p14:creationId xmlns:p14="http://schemas.microsoft.com/office/powerpoint/2010/main" val="168515561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114AA37-DCE4-4072-BA9C-F576B8D87034}" type="datetimeFigureOut">
              <a:rPr lang="cs-CZ" smtClean="0"/>
              <a:t>30.09.2020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473AEC-B1E6-42DE-8179-CE572A351048}" type="slidenum">
              <a:rPr lang="cs-CZ" smtClean="0"/>
              <a:t>‹#›</a:t>
            </a:fld>
            <a:endParaRPr lang="cs-CZ"/>
          </a:p>
        </p:txBody>
      </p:sp>
    </p:spTree>
    <p:extLst>
      <p:ext uri="{BB962C8B-B14F-4D97-AF65-F5344CB8AC3E}">
        <p14:creationId xmlns:p14="http://schemas.microsoft.com/office/powerpoint/2010/main" val="1463818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114AA37-DCE4-4072-BA9C-F576B8D87034}" type="datetimeFigureOut">
              <a:rPr lang="cs-CZ" smtClean="0"/>
              <a:t>30.09.2020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473AEC-B1E6-42DE-8179-CE572A351048}" type="slidenum">
              <a:rPr lang="cs-CZ" smtClean="0"/>
              <a:t>‹#›</a:t>
            </a:fld>
            <a:endParaRPr lang="cs-CZ"/>
          </a:p>
        </p:txBody>
      </p:sp>
    </p:spTree>
    <p:extLst>
      <p:ext uri="{BB962C8B-B14F-4D97-AF65-F5344CB8AC3E}">
        <p14:creationId xmlns:p14="http://schemas.microsoft.com/office/powerpoint/2010/main" val="99797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114AA37-DCE4-4072-BA9C-F576B8D87034}" type="datetimeFigureOut">
              <a:rPr lang="cs-CZ" smtClean="0"/>
              <a:t>30.09.2020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E473AEC-B1E6-42DE-8179-CE572A351048}" type="slidenum">
              <a:rPr lang="cs-CZ" smtClean="0"/>
              <a:t>‹#›</a:t>
            </a:fld>
            <a:endParaRPr lang="cs-CZ"/>
          </a:p>
        </p:txBody>
      </p:sp>
    </p:spTree>
    <p:extLst>
      <p:ext uri="{BB962C8B-B14F-4D97-AF65-F5344CB8AC3E}">
        <p14:creationId xmlns:p14="http://schemas.microsoft.com/office/powerpoint/2010/main" val="3422750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6114AA37-DCE4-4072-BA9C-F576B8D87034}" type="datetimeFigureOut">
              <a:rPr lang="cs-CZ" smtClean="0"/>
              <a:t>30.09.2020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E473AEC-B1E6-42DE-8179-CE572A351048}" type="slidenum">
              <a:rPr lang="cs-CZ" smtClean="0"/>
              <a:t>‹#›</a:t>
            </a:fld>
            <a:endParaRPr lang="cs-CZ"/>
          </a:p>
        </p:txBody>
      </p:sp>
    </p:spTree>
    <p:extLst>
      <p:ext uri="{BB962C8B-B14F-4D97-AF65-F5344CB8AC3E}">
        <p14:creationId xmlns:p14="http://schemas.microsoft.com/office/powerpoint/2010/main" val="327230076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6114AA37-DCE4-4072-BA9C-F576B8D87034}" type="datetimeFigureOut">
              <a:rPr lang="cs-CZ" smtClean="0"/>
              <a:t>30.09.2020</a:t>
            </a:fld>
            <a:endParaRPr lang="cs-CZ"/>
          </a:p>
        </p:txBody>
      </p:sp>
      <p:sp>
        <p:nvSpPr>
          <p:cNvPr id="9" name="Footer Placeholder 8"/>
          <p:cNvSpPr>
            <a:spLocks noGrp="1"/>
          </p:cNvSpPr>
          <p:nvPr>
            <p:ph type="ftr" sz="quarter" idx="11"/>
          </p:nvPr>
        </p:nvSpPr>
        <p:spPr/>
        <p:txBody>
          <a:bodyPr/>
          <a:lstStyle/>
          <a:p>
            <a:endParaRPr lang="cs-CZ"/>
          </a:p>
        </p:txBody>
      </p:sp>
      <p:sp>
        <p:nvSpPr>
          <p:cNvPr id="10" name="Slide Number Placeholder 9"/>
          <p:cNvSpPr>
            <a:spLocks noGrp="1"/>
          </p:cNvSpPr>
          <p:nvPr>
            <p:ph type="sldNum" sz="quarter" idx="12"/>
          </p:nvPr>
        </p:nvSpPr>
        <p:spPr/>
        <p:txBody>
          <a:bodyPr/>
          <a:lstStyle/>
          <a:p>
            <a:fld id="{0E473AEC-B1E6-42DE-8179-CE572A351048}" type="slidenum">
              <a:rPr lang="cs-CZ" smtClean="0"/>
              <a:t>‹#›</a:t>
            </a:fld>
            <a:endParaRPr lang="cs-CZ"/>
          </a:p>
        </p:txBody>
      </p:sp>
    </p:spTree>
    <p:extLst>
      <p:ext uri="{BB962C8B-B14F-4D97-AF65-F5344CB8AC3E}">
        <p14:creationId xmlns:p14="http://schemas.microsoft.com/office/powerpoint/2010/main" val="3637229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6114AA37-DCE4-4072-BA9C-F576B8D87034}" type="datetimeFigureOut">
              <a:rPr lang="cs-CZ" smtClean="0"/>
              <a:t>30.09.2020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E473AEC-B1E6-42DE-8179-CE572A351048}" type="slidenum">
              <a:rPr lang="cs-CZ" smtClean="0"/>
              <a:t>‹#›</a:t>
            </a:fld>
            <a:endParaRPr lang="cs-CZ"/>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1275573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114AA37-DCE4-4072-BA9C-F576B8D87034}" type="datetimeFigureOut">
              <a:rPr lang="cs-CZ" smtClean="0"/>
              <a:t>30.09.2020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E473AEC-B1E6-42DE-8179-CE572A351048}" type="slidenum">
              <a:rPr lang="cs-CZ" smtClean="0"/>
              <a:t>‹#›</a:t>
            </a:fld>
            <a:endParaRPr lang="cs-CZ"/>
          </a:p>
        </p:txBody>
      </p:sp>
    </p:spTree>
    <p:extLst>
      <p:ext uri="{BB962C8B-B14F-4D97-AF65-F5344CB8AC3E}">
        <p14:creationId xmlns:p14="http://schemas.microsoft.com/office/powerpoint/2010/main" val="4053482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14AA37-DCE4-4072-BA9C-F576B8D87034}" type="datetimeFigureOut">
              <a:rPr lang="cs-CZ" smtClean="0"/>
              <a:t>30.09.2020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E473AEC-B1E6-42DE-8179-CE572A351048}" type="slidenum">
              <a:rPr lang="cs-CZ" smtClean="0"/>
              <a:t>‹#›</a:t>
            </a:fld>
            <a:endParaRPr lang="cs-CZ"/>
          </a:p>
        </p:txBody>
      </p:sp>
    </p:spTree>
    <p:extLst>
      <p:ext uri="{BB962C8B-B14F-4D97-AF65-F5344CB8AC3E}">
        <p14:creationId xmlns:p14="http://schemas.microsoft.com/office/powerpoint/2010/main" val="3030016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6114AA37-DCE4-4072-BA9C-F576B8D87034}" type="datetimeFigureOut">
              <a:rPr lang="cs-CZ" smtClean="0"/>
              <a:t>30.09.2020</a:t>
            </a:fld>
            <a:endParaRPr lang="cs-CZ"/>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cs-CZ"/>
          </a:p>
        </p:txBody>
      </p:sp>
      <p:sp>
        <p:nvSpPr>
          <p:cNvPr id="11" name="Slide Number Placeholder 10"/>
          <p:cNvSpPr>
            <a:spLocks noGrp="1"/>
          </p:cNvSpPr>
          <p:nvPr>
            <p:ph type="sldNum" sz="quarter" idx="12"/>
          </p:nvPr>
        </p:nvSpPr>
        <p:spPr/>
        <p:txBody>
          <a:bodyPr/>
          <a:lstStyle/>
          <a:p>
            <a:fld id="{0E473AEC-B1E6-42DE-8179-CE572A351048}" type="slidenum">
              <a:rPr lang="cs-CZ" smtClean="0"/>
              <a:t>‹#›</a:t>
            </a:fld>
            <a:endParaRPr lang="cs-CZ"/>
          </a:p>
        </p:txBody>
      </p:sp>
    </p:spTree>
    <p:extLst>
      <p:ext uri="{BB962C8B-B14F-4D97-AF65-F5344CB8AC3E}">
        <p14:creationId xmlns:p14="http://schemas.microsoft.com/office/powerpoint/2010/main" val="1956867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6114AA37-DCE4-4072-BA9C-F576B8D87034}" type="datetimeFigureOut">
              <a:rPr lang="cs-CZ" smtClean="0"/>
              <a:t>30.09.2020</a:t>
            </a:fld>
            <a:endParaRPr lang="cs-CZ"/>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cs-CZ"/>
          </a:p>
        </p:txBody>
      </p:sp>
      <p:sp>
        <p:nvSpPr>
          <p:cNvPr id="10" name="Slide Number Placeholder 9"/>
          <p:cNvSpPr>
            <a:spLocks noGrp="1"/>
          </p:cNvSpPr>
          <p:nvPr>
            <p:ph type="sldNum" sz="quarter" idx="12"/>
          </p:nvPr>
        </p:nvSpPr>
        <p:spPr/>
        <p:txBody>
          <a:bodyPr/>
          <a:lstStyle/>
          <a:p>
            <a:fld id="{0E473AEC-B1E6-42DE-8179-CE572A351048}" type="slidenum">
              <a:rPr lang="cs-CZ" smtClean="0"/>
              <a:t>‹#›</a:t>
            </a:fld>
            <a:endParaRPr lang="cs-CZ"/>
          </a:p>
        </p:txBody>
      </p:sp>
    </p:spTree>
    <p:extLst>
      <p:ext uri="{BB962C8B-B14F-4D97-AF65-F5344CB8AC3E}">
        <p14:creationId xmlns:p14="http://schemas.microsoft.com/office/powerpoint/2010/main" val="3497351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6114AA37-DCE4-4072-BA9C-F576B8D87034}" type="datetimeFigureOut">
              <a:rPr lang="cs-CZ" smtClean="0"/>
              <a:t>30.09.2020</a:t>
            </a:fld>
            <a:endParaRPr lang="cs-CZ"/>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cs-CZ"/>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0E473AEC-B1E6-42DE-8179-CE572A351048}" type="slidenum">
              <a:rPr lang="cs-CZ" smtClean="0"/>
              <a:t>‹#›</a:t>
            </a:fld>
            <a:endParaRPr lang="cs-CZ"/>
          </a:p>
        </p:txBody>
      </p:sp>
    </p:spTree>
    <p:extLst>
      <p:ext uri="{BB962C8B-B14F-4D97-AF65-F5344CB8AC3E}">
        <p14:creationId xmlns:p14="http://schemas.microsoft.com/office/powerpoint/2010/main" val="208929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obchodskolazr.cz/" TargetMode="External"/><Relationship Id="rId2" Type="http://schemas.openxmlformats.org/officeDocument/2006/relationships/hyperlink" Target="https://www.google.cz/imghp?hl=cs" TargetMode="External"/><Relationship Id="rId1" Type="http://schemas.openxmlformats.org/officeDocument/2006/relationships/slideLayout" Target="../slideLayouts/slideLayout2.xml"/><Relationship Id="rId5" Type="http://schemas.openxmlformats.org/officeDocument/2006/relationships/hyperlink" Target="https://www.ipodnikatel.cz/vzor-podnikatelskeho-zameru-kavarna/" TargetMode="External"/><Relationship Id="rId4" Type="http://schemas.openxmlformats.org/officeDocument/2006/relationships/hyperlink" Target="http://www.hledampraci.cz/poradna-zamestnani/sefkuchar-pruvodni-dopis-vzor.ph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7.jpg"/><Relationship Id="rId7" Type="http://schemas.openxmlformats.org/officeDocument/2006/relationships/image" Target="../media/image11.jpeg"/><Relationship Id="rId2" Type="http://schemas.openxmlformats.org/officeDocument/2006/relationships/image" Target="../media/image6.jpg"/><Relationship Id="rId1" Type="http://schemas.openxmlformats.org/officeDocument/2006/relationships/slideLayout" Target="../slideLayouts/slideLayout2.xml"/><Relationship Id="rId6" Type="http://schemas.openxmlformats.org/officeDocument/2006/relationships/image" Target="../media/image10.jpg"/><Relationship Id="rId5" Type="http://schemas.openxmlformats.org/officeDocument/2006/relationships/image" Target="../media/image9.jpg"/><Relationship Id="rId10" Type="http://schemas.openxmlformats.org/officeDocument/2006/relationships/image" Target="../media/image14.jpg"/><Relationship Id="rId4" Type="http://schemas.openxmlformats.org/officeDocument/2006/relationships/image" Target="../media/image8.jpg"/><Relationship Id="rId9"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CAB23C-314A-4CE4-BD20-8CCA5EA3FE14}"/>
              </a:ext>
            </a:extLst>
          </p:cNvPr>
          <p:cNvSpPr>
            <a:spLocks noGrp="1"/>
          </p:cNvSpPr>
          <p:nvPr>
            <p:ph type="ctrTitle"/>
          </p:nvPr>
        </p:nvSpPr>
        <p:spPr/>
        <p:txBody>
          <a:bodyPr/>
          <a:lstStyle/>
          <a:p>
            <a:r>
              <a:rPr lang="cs-CZ" b="1" dirty="0">
                <a:latin typeface="Times New Roman" panose="02020603050405020304" pitchFamily="18" charset="0"/>
                <a:cs typeface="Times New Roman" panose="02020603050405020304" pitchFamily="18" charset="0"/>
              </a:rPr>
              <a:t>Profesní portfolio studenta</a:t>
            </a:r>
          </a:p>
        </p:txBody>
      </p:sp>
      <p:sp>
        <p:nvSpPr>
          <p:cNvPr id="3" name="Podnadpis 2">
            <a:extLst>
              <a:ext uri="{FF2B5EF4-FFF2-40B4-BE49-F238E27FC236}">
                <a16:creationId xmlns:a16="http://schemas.microsoft.com/office/drawing/2014/main" id="{28C66BDC-C4B6-4089-B646-7A350DFD08E2}"/>
              </a:ext>
            </a:extLst>
          </p:cNvPr>
          <p:cNvSpPr>
            <a:spLocks noGrp="1"/>
          </p:cNvSpPr>
          <p:nvPr>
            <p:ph type="subTitle" idx="1"/>
          </p:nvPr>
        </p:nvSpPr>
        <p:spPr/>
        <p:txBody>
          <a:bodyPr/>
          <a:lstStyle/>
          <a:p>
            <a:r>
              <a:rPr lang="cs-CZ" dirty="0">
                <a:latin typeface="Times New Roman" panose="02020603050405020304" pitchFamily="18" charset="0"/>
                <a:cs typeface="Times New Roman" panose="02020603050405020304" pitchFamily="18" charset="0"/>
              </a:rPr>
              <a:t>VZOR</a:t>
            </a:r>
          </a:p>
        </p:txBody>
      </p:sp>
    </p:spTree>
    <p:extLst>
      <p:ext uri="{BB962C8B-B14F-4D97-AF65-F5344CB8AC3E}">
        <p14:creationId xmlns:p14="http://schemas.microsoft.com/office/powerpoint/2010/main" val="2097153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85FDC3-F0FF-4CCE-922B-75CEC321B5D7}"/>
              </a:ext>
            </a:extLst>
          </p:cNvPr>
          <p:cNvSpPr>
            <a:spLocks noGrp="1"/>
          </p:cNvSpPr>
          <p:nvPr>
            <p:ph type="title"/>
          </p:nvPr>
        </p:nvSpPr>
        <p:spPr>
          <a:xfrm>
            <a:off x="4258263" y="417250"/>
            <a:ext cx="3675474" cy="887767"/>
          </a:xfrm>
        </p:spPr>
        <p:txBody>
          <a:bodyPr>
            <a:normAutofit/>
          </a:bodyPr>
          <a:lstStyle/>
          <a:p>
            <a:pPr algn="ctr"/>
            <a:r>
              <a:rPr lang="cs-CZ" b="1" dirty="0">
                <a:latin typeface="Times New Roman" panose="02020603050405020304" pitchFamily="18" charset="0"/>
                <a:cs typeface="Times New Roman" panose="02020603050405020304" pitchFamily="18" charset="0"/>
              </a:rPr>
              <a:t>Životopis</a:t>
            </a:r>
          </a:p>
        </p:txBody>
      </p:sp>
      <p:sp>
        <p:nvSpPr>
          <p:cNvPr id="3" name="Zástupný symbol pro obsah 2">
            <a:extLst>
              <a:ext uri="{FF2B5EF4-FFF2-40B4-BE49-F238E27FC236}">
                <a16:creationId xmlns:a16="http://schemas.microsoft.com/office/drawing/2014/main" id="{072F701F-55A3-4B53-B7EE-6BF6BEA58C15}"/>
              </a:ext>
            </a:extLst>
          </p:cNvPr>
          <p:cNvSpPr>
            <a:spLocks noGrp="1"/>
          </p:cNvSpPr>
          <p:nvPr>
            <p:ph idx="1"/>
          </p:nvPr>
        </p:nvSpPr>
        <p:spPr>
          <a:xfrm>
            <a:off x="1195467" y="1328350"/>
            <a:ext cx="6125592" cy="5282214"/>
          </a:xfrm>
        </p:spPr>
        <p:txBody>
          <a:bodyPr>
            <a:normAutofit fontScale="62500" lnSpcReduction="20000"/>
          </a:bodyPr>
          <a:lstStyle/>
          <a:p>
            <a:pPr marL="0" indent="0">
              <a:spcBef>
                <a:spcPts val="0"/>
              </a:spcBef>
              <a:buNone/>
            </a:pPr>
            <a:r>
              <a:rPr lang="cs-CZ" dirty="0">
                <a:latin typeface="Times New Roman" panose="02020603050405020304" pitchFamily="18" charset="0"/>
                <a:cs typeface="Times New Roman" panose="02020603050405020304" pitchFamily="18" charset="0"/>
              </a:rPr>
              <a:t>Jan Novák</a:t>
            </a:r>
          </a:p>
          <a:p>
            <a:pPr marL="0" indent="0">
              <a:spcBef>
                <a:spcPts val="0"/>
              </a:spcBef>
              <a:buNone/>
            </a:pPr>
            <a:r>
              <a:rPr lang="cs-CZ" dirty="0">
                <a:latin typeface="Times New Roman" panose="02020603050405020304" pitchFamily="18" charset="0"/>
                <a:cs typeface="Times New Roman" panose="02020603050405020304" pitchFamily="18" charset="0"/>
              </a:rPr>
              <a:t>Na Balkáně 35</a:t>
            </a:r>
          </a:p>
          <a:p>
            <a:pPr marL="0" indent="0">
              <a:spcBef>
                <a:spcPts val="0"/>
              </a:spcBef>
              <a:buNone/>
            </a:pPr>
            <a:r>
              <a:rPr lang="cs-CZ" dirty="0">
                <a:latin typeface="Times New Roman" panose="02020603050405020304" pitchFamily="18" charset="0"/>
                <a:cs typeface="Times New Roman" panose="02020603050405020304" pitchFamily="18" charset="0"/>
              </a:rPr>
              <a:t>130 00 Žďár nad Sázavou</a:t>
            </a:r>
          </a:p>
          <a:p>
            <a:pPr marL="0" indent="0">
              <a:spcBef>
                <a:spcPts val="0"/>
              </a:spcBef>
              <a:buNone/>
            </a:pPr>
            <a:r>
              <a:rPr lang="cs-CZ" dirty="0">
                <a:latin typeface="Times New Roman" panose="02020603050405020304" pitchFamily="18" charset="0"/>
                <a:cs typeface="Times New Roman" panose="02020603050405020304" pitchFamily="18" charset="0"/>
              </a:rPr>
              <a:t>Mobil: 123 456 789</a:t>
            </a:r>
          </a:p>
          <a:p>
            <a:pPr marL="0" indent="0">
              <a:spcBef>
                <a:spcPts val="0"/>
              </a:spcBef>
              <a:buNone/>
            </a:pPr>
            <a:r>
              <a:rPr lang="cs-CZ" dirty="0">
                <a:latin typeface="Times New Roman" panose="02020603050405020304" pitchFamily="18" charset="0"/>
                <a:cs typeface="Times New Roman" panose="02020603050405020304" pitchFamily="18" charset="0"/>
              </a:rPr>
              <a:t>e-mail: jannovak@seznam.cz </a:t>
            </a:r>
          </a:p>
          <a:p>
            <a:pPr marL="0" indent="0">
              <a:spcBef>
                <a:spcPts val="0"/>
              </a:spcBef>
              <a:buNone/>
            </a:pPr>
            <a:r>
              <a:rPr lang="cs-CZ" dirty="0">
                <a:latin typeface="Times New Roman" panose="02020603050405020304" pitchFamily="18" charset="0"/>
                <a:cs typeface="Times New Roman" panose="02020603050405020304" pitchFamily="18" charset="0"/>
              </a:rPr>
              <a:t> </a:t>
            </a:r>
          </a:p>
          <a:p>
            <a:pPr marL="0" indent="0">
              <a:spcBef>
                <a:spcPts val="0"/>
              </a:spcBef>
              <a:buNone/>
            </a:pPr>
            <a:r>
              <a:rPr lang="cs-CZ" b="1" dirty="0">
                <a:latin typeface="Times New Roman" panose="02020603050405020304" pitchFamily="18" charset="0"/>
                <a:cs typeface="Times New Roman" panose="02020603050405020304" pitchFamily="18" charset="0"/>
              </a:rPr>
              <a:t>Zaměstnání</a:t>
            </a:r>
            <a:endParaRPr lang="cs-CZ" dirty="0">
              <a:latin typeface="Times New Roman" panose="02020603050405020304" pitchFamily="18" charset="0"/>
              <a:cs typeface="Times New Roman" panose="02020603050405020304" pitchFamily="18" charset="0"/>
            </a:endParaRPr>
          </a:p>
          <a:p>
            <a:pPr marL="0" indent="0">
              <a:spcBef>
                <a:spcPts val="0"/>
              </a:spcBef>
              <a:buNone/>
            </a:pPr>
            <a:r>
              <a:rPr lang="cs-CZ" dirty="0">
                <a:latin typeface="Times New Roman" panose="02020603050405020304" pitchFamily="18" charset="0"/>
                <a:cs typeface="Times New Roman" panose="02020603050405020304" pitchFamily="18" charset="0"/>
              </a:rPr>
              <a:t>1.7.2016 – 31.8.2016	SKI hotel – číšník </a:t>
            </a:r>
          </a:p>
          <a:p>
            <a:pPr marL="0" indent="0">
              <a:spcBef>
                <a:spcPts val="0"/>
              </a:spcBef>
              <a:buNone/>
            </a:pPr>
            <a:r>
              <a:rPr lang="cs-CZ" dirty="0">
                <a:latin typeface="Times New Roman" panose="02020603050405020304" pitchFamily="18" charset="0"/>
                <a:cs typeface="Times New Roman" panose="02020603050405020304" pitchFamily="18" charset="0"/>
              </a:rPr>
              <a:t>1.7.2017 – 31.8.2017	Oáza klidu Thajské masáže</a:t>
            </a:r>
          </a:p>
          <a:p>
            <a:pPr marL="0" indent="0">
              <a:spcBef>
                <a:spcPts val="0"/>
              </a:spcBef>
              <a:buNone/>
            </a:pPr>
            <a:r>
              <a:rPr lang="cs-CZ" dirty="0">
                <a:latin typeface="Times New Roman" panose="02020603050405020304" pitchFamily="18" charset="0"/>
                <a:cs typeface="Times New Roman" panose="02020603050405020304" pitchFamily="18" charset="0"/>
              </a:rPr>
              <a:t>1.7.2018 – 31.8.2018	LIDL – prodavačka</a:t>
            </a:r>
          </a:p>
          <a:p>
            <a:pPr marL="0" indent="0">
              <a:spcBef>
                <a:spcPts val="0"/>
              </a:spcBef>
              <a:buNone/>
            </a:pPr>
            <a:endParaRPr lang="cs-CZ" dirty="0">
              <a:latin typeface="Times New Roman" panose="02020603050405020304" pitchFamily="18" charset="0"/>
              <a:cs typeface="Times New Roman" panose="02020603050405020304" pitchFamily="18" charset="0"/>
            </a:endParaRPr>
          </a:p>
          <a:p>
            <a:pPr marL="0" indent="0">
              <a:spcBef>
                <a:spcPts val="0"/>
              </a:spcBef>
              <a:buNone/>
            </a:pPr>
            <a:r>
              <a:rPr lang="cs-CZ" b="1" dirty="0">
                <a:latin typeface="Times New Roman" panose="02020603050405020304" pitchFamily="18" charset="0"/>
                <a:cs typeface="Times New Roman" panose="02020603050405020304" pitchFamily="18" charset="0"/>
              </a:rPr>
              <a:t>Vzdělání</a:t>
            </a:r>
            <a:endParaRPr lang="cs-CZ" dirty="0">
              <a:latin typeface="Times New Roman" panose="02020603050405020304" pitchFamily="18" charset="0"/>
              <a:cs typeface="Times New Roman" panose="02020603050405020304" pitchFamily="18" charset="0"/>
            </a:endParaRPr>
          </a:p>
          <a:p>
            <a:pPr marL="0" indent="0">
              <a:spcBef>
                <a:spcPts val="0"/>
              </a:spcBef>
              <a:buNone/>
            </a:pPr>
            <a:r>
              <a:rPr lang="cs-CZ" dirty="0">
                <a:latin typeface="Times New Roman" panose="02020603050405020304" pitchFamily="18" charset="0"/>
                <a:cs typeface="Times New Roman" panose="02020603050405020304" pitchFamily="18" charset="0"/>
              </a:rPr>
              <a:t>1.9.2016 – 31.6.2020 	Střední škola obchodní a služeb SČMSD Žďár nad Sázavou, s.r.o. 		– obor Obchodní akademie, ukončeno maturitní zkouškou</a:t>
            </a:r>
          </a:p>
          <a:p>
            <a:pPr marL="0" indent="0">
              <a:spcBef>
                <a:spcPts val="0"/>
              </a:spcBef>
              <a:buNone/>
            </a:pPr>
            <a:r>
              <a:rPr lang="cs-CZ" dirty="0">
                <a:latin typeface="Times New Roman" panose="02020603050405020304" pitchFamily="18" charset="0"/>
                <a:cs typeface="Times New Roman" panose="02020603050405020304" pitchFamily="18" charset="0"/>
              </a:rPr>
              <a:t>25.4.2017		Aranžerský kurz – floristiky</a:t>
            </a:r>
          </a:p>
          <a:p>
            <a:pPr marL="0" indent="0">
              <a:spcBef>
                <a:spcPts val="0"/>
              </a:spcBef>
              <a:buNone/>
            </a:pPr>
            <a:r>
              <a:rPr lang="cs-CZ" dirty="0">
                <a:latin typeface="Times New Roman" panose="02020603050405020304" pitchFamily="18" charset="0"/>
                <a:cs typeface="Times New Roman" panose="02020603050405020304" pitchFamily="18" charset="0"/>
              </a:rPr>
              <a:t>21.8.2018		Kuchařský kurz – francouzská kuchyně</a:t>
            </a:r>
          </a:p>
          <a:p>
            <a:pPr marL="0" indent="0">
              <a:spcBef>
                <a:spcPts val="0"/>
              </a:spcBef>
              <a:buNone/>
            </a:pPr>
            <a:r>
              <a:rPr lang="cs-CZ" dirty="0">
                <a:latin typeface="Times New Roman" panose="02020603050405020304" pitchFamily="18" charset="0"/>
                <a:cs typeface="Times New Roman" panose="02020603050405020304" pitchFamily="18" charset="0"/>
              </a:rPr>
              <a:t>3.2.2019		Masérský kurz – thajské masáže</a:t>
            </a:r>
          </a:p>
          <a:p>
            <a:pPr marL="0" indent="0">
              <a:spcBef>
                <a:spcPts val="0"/>
              </a:spcBef>
              <a:buNone/>
            </a:pPr>
            <a:r>
              <a:rPr lang="cs-CZ" dirty="0">
                <a:latin typeface="Times New Roman" panose="02020603050405020304" pitchFamily="18" charset="0"/>
                <a:cs typeface="Times New Roman" panose="02020603050405020304" pitchFamily="18" charset="0"/>
              </a:rPr>
              <a:t>15.3.2020		Kosmetický kurz – </a:t>
            </a:r>
            <a:r>
              <a:rPr lang="cs-CZ" dirty="0" err="1">
                <a:latin typeface="Times New Roman" panose="02020603050405020304" pitchFamily="18" charset="0"/>
                <a:cs typeface="Times New Roman" panose="02020603050405020304" pitchFamily="18" charset="0"/>
              </a:rPr>
              <a:t>modeláž</a:t>
            </a:r>
            <a:r>
              <a:rPr lang="cs-CZ" dirty="0">
                <a:latin typeface="Times New Roman" panose="02020603050405020304" pitchFamily="18" charset="0"/>
                <a:cs typeface="Times New Roman" panose="02020603050405020304" pitchFamily="18" charset="0"/>
              </a:rPr>
              <a:t> nehtů</a:t>
            </a:r>
          </a:p>
          <a:p>
            <a:pPr marL="0" indent="0">
              <a:spcBef>
                <a:spcPts val="0"/>
              </a:spcBef>
              <a:buNone/>
            </a:pPr>
            <a:r>
              <a:rPr lang="cs-CZ" b="1" dirty="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a:p>
            <a:pPr marL="0" indent="0">
              <a:spcBef>
                <a:spcPts val="0"/>
              </a:spcBef>
              <a:buNone/>
            </a:pPr>
            <a:r>
              <a:rPr lang="cs-CZ" b="1" dirty="0">
                <a:latin typeface="Times New Roman" panose="02020603050405020304" pitchFamily="18" charset="0"/>
                <a:cs typeface="Times New Roman" panose="02020603050405020304" pitchFamily="18" charset="0"/>
              </a:rPr>
              <a:t>Jazykové znalosti</a:t>
            </a:r>
            <a:endParaRPr lang="cs-CZ" dirty="0">
              <a:latin typeface="Times New Roman" panose="02020603050405020304" pitchFamily="18" charset="0"/>
              <a:cs typeface="Times New Roman" panose="02020603050405020304" pitchFamily="18" charset="0"/>
            </a:endParaRPr>
          </a:p>
          <a:p>
            <a:pPr marL="0" indent="0">
              <a:spcBef>
                <a:spcPts val="0"/>
              </a:spcBef>
              <a:buNone/>
            </a:pPr>
            <a:r>
              <a:rPr lang="cs-CZ" dirty="0">
                <a:latin typeface="Times New Roman" panose="02020603050405020304" pitchFamily="18" charset="0"/>
                <a:cs typeface="Times New Roman" panose="02020603050405020304" pitchFamily="18" charset="0"/>
              </a:rPr>
              <a:t>Anglický jazyk 		úroveň B1</a:t>
            </a:r>
          </a:p>
          <a:p>
            <a:pPr marL="0" indent="0">
              <a:spcBef>
                <a:spcPts val="0"/>
              </a:spcBef>
              <a:buNone/>
            </a:pPr>
            <a:r>
              <a:rPr lang="cs-CZ" dirty="0">
                <a:latin typeface="Times New Roman" panose="02020603050405020304" pitchFamily="18" charset="0"/>
                <a:cs typeface="Times New Roman" panose="02020603050405020304" pitchFamily="18" charset="0"/>
              </a:rPr>
              <a:t> </a:t>
            </a:r>
          </a:p>
          <a:p>
            <a:pPr marL="0" indent="0">
              <a:spcBef>
                <a:spcPts val="0"/>
              </a:spcBef>
              <a:buNone/>
            </a:pPr>
            <a:r>
              <a:rPr lang="cs-CZ" b="1" dirty="0">
                <a:latin typeface="Times New Roman" panose="02020603050405020304" pitchFamily="18" charset="0"/>
                <a:cs typeface="Times New Roman" panose="02020603050405020304" pitchFamily="18" charset="0"/>
              </a:rPr>
              <a:t>Počítačové znalosti</a:t>
            </a:r>
            <a:endParaRPr lang="cs-CZ" dirty="0">
              <a:latin typeface="Times New Roman" panose="02020603050405020304" pitchFamily="18" charset="0"/>
              <a:cs typeface="Times New Roman" panose="02020603050405020304" pitchFamily="18" charset="0"/>
            </a:endParaRPr>
          </a:p>
          <a:p>
            <a:pPr marL="0" indent="0">
              <a:spcBef>
                <a:spcPts val="0"/>
              </a:spcBef>
              <a:buNone/>
            </a:pPr>
            <a:r>
              <a:rPr lang="cs-CZ" dirty="0">
                <a:latin typeface="Times New Roman" panose="02020603050405020304" pitchFamily="18" charset="0"/>
                <a:cs typeface="Times New Roman" panose="02020603050405020304" pitchFamily="18" charset="0"/>
              </a:rPr>
              <a:t>		uživatelské dovednosti v prostředí Microsoft Office (Word, Excel, 		PowerPoint)</a:t>
            </a:r>
          </a:p>
          <a:p>
            <a:pPr marL="0" indent="0">
              <a:spcBef>
                <a:spcPts val="0"/>
              </a:spcBef>
              <a:buNone/>
            </a:pPr>
            <a:r>
              <a:rPr lang="cs-CZ" dirty="0">
                <a:latin typeface="Times New Roman" panose="02020603050405020304" pitchFamily="18" charset="0"/>
                <a:cs typeface="Times New Roman" panose="02020603050405020304" pitchFamily="18" charset="0"/>
              </a:rPr>
              <a:t> </a:t>
            </a:r>
          </a:p>
          <a:p>
            <a:pPr marL="0" indent="0">
              <a:spcBef>
                <a:spcPts val="0"/>
              </a:spcBef>
              <a:buNone/>
            </a:pPr>
            <a:r>
              <a:rPr lang="cs-CZ" b="1" dirty="0">
                <a:latin typeface="Times New Roman" panose="02020603050405020304" pitchFamily="18" charset="0"/>
                <a:cs typeface="Times New Roman" panose="02020603050405020304" pitchFamily="18" charset="0"/>
              </a:rPr>
              <a:t>Další dovednosti</a:t>
            </a:r>
            <a:endParaRPr lang="cs-CZ" dirty="0">
              <a:latin typeface="Times New Roman" panose="02020603050405020304" pitchFamily="18" charset="0"/>
              <a:cs typeface="Times New Roman" panose="02020603050405020304" pitchFamily="18" charset="0"/>
            </a:endParaRPr>
          </a:p>
          <a:p>
            <a:pPr marL="0" indent="0">
              <a:spcBef>
                <a:spcPts val="0"/>
              </a:spcBef>
              <a:buNone/>
            </a:pPr>
            <a:r>
              <a:rPr lang="cs-CZ" dirty="0">
                <a:latin typeface="Times New Roman" panose="02020603050405020304" pitchFamily="18" charset="0"/>
                <a:cs typeface="Times New Roman" panose="02020603050405020304" pitchFamily="18" charset="0"/>
              </a:rPr>
              <a:t>		řidičský průkaz skupiny B, aktivní řidič</a:t>
            </a:r>
          </a:p>
          <a:p>
            <a:pPr marL="0" indent="0">
              <a:spcBef>
                <a:spcPts val="0"/>
              </a:spcBef>
              <a:buNone/>
            </a:pPr>
            <a:r>
              <a:rPr lang="cs-CZ" dirty="0">
                <a:latin typeface="Times New Roman" panose="02020603050405020304" pitchFamily="18" charset="0"/>
                <a:cs typeface="Times New Roman" panose="02020603050405020304" pitchFamily="18" charset="0"/>
              </a:rPr>
              <a:t> </a:t>
            </a:r>
          </a:p>
          <a:p>
            <a:pPr marL="0" indent="0">
              <a:spcBef>
                <a:spcPts val="0"/>
              </a:spcBef>
              <a:buNone/>
            </a:pPr>
            <a:r>
              <a:rPr lang="cs-CZ" b="1" dirty="0">
                <a:latin typeface="Times New Roman" panose="02020603050405020304" pitchFamily="18" charset="0"/>
                <a:cs typeface="Times New Roman" panose="02020603050405020304" pitchFamily="18" charset="0"/>
              </a:rPr>
              <a:t>Zájmy a záliby</a:t>
            </a:r>
            <a:endParaRPr lang="cs-CZ" dirty="0">
              <a:latin typeface="Times New Roman" panose="02020603050405020304" pitchFamily="18" charset="0"/>
              <a:cs typeface="Times New Roman" panose="02020603050405020304" pitchFamily="18" charset="0"/>
            </a:endParaRPr>
          </a:p>
          <a:p>
            <a:pPr marL="0" indent="0">
              <a:spcBef>
                <a:spcPts val="0"/>
              </a:spcBef>
              <a:buNone/>
            </a:pPr>
            <a:r>
              <a:rPr lang="cs-CZ" dirty="0">
                <a:latin typeface="Times New Roman" panose="02020603050405020304" pitchFamily="18" charset="0"/>
                <a:cs typeface="Times New Roman" panose="02020603050405020304" pitchFamily="18" charset="0"/>
              </a:rPr>
              <a:t>		móda, kosmetika, sport, vaření, hudba</a:t>
            </a:r>
          </a:p>
          <a:p>
            <a:pPr marL="0" indent="0">
              <a:spcBef>
                <a:spcPts val="0"/>
              </a:spcBef>
              <a:buNone/>
            </a:pPr>
            <a:r>
              <a:rPr lang="cs-CZ" dirty="0">
                <a:latin typeface="Times New Roman" panose="02020603050405020304" pitchFamily="18" charset="0"/>
                <a:cs typeface="Times New Roman" panose="02020603050405020304" pitchFamily="18" charset="0"/>
              </a:rPr>
              <a:t> </a:t>
            </a:r>
          </a:p>
          <a:p>
            <a:pPr marL="0" indent="0">
              <a:spcBef>
                <a:spcPts val="0"/>
              </a:spcBef>
              <a:buNone/>
            </a:pPr>
            <a:r>
              <a:rPr lang="cs-CZ" dirty="0">
                <a:latin typeface="Times New Roman" panose="02020603050405020304" pitchFamily="18" charset="0"/>
                <a:cs typeface="Times New Roman" panose="02020603050405020304" pitchFamily="18" charset="0"/>
              </a:rPr>
              <a:t> </a:t>
            </a:r>
          </a:p>
          <a:p>
            <a:pPr marL="0" indent="0">
              <a:spcBef>
                <a:spcPts val="0"/>
              </a:spcBef>
              <a:buNone/>
            </a:pPr>
            <a:r>
              <a:rPr lang="cs-CZ" dirty="0">
                <a:latin typeface="Times New Roman" panose="02020603050405020304" pitchFamily="18" charset="0"/>
                <a:cs typeface="Times New Roman" panose="02020603050405020304" pitchFamily="18" charset="0"/>
              </a:rPr>
              <a:t> </a:t>
            </a:r>
          </a:p>
          <a:p>
            <a:pPr marL="0" indent="0">
              <a:spcBef>
                <a:spcPts val="0"/>
              </a:spcBef>
              <a:buNone/>
            </a:pPr>
            <a:r>
              <a:rPr lang="cs-CZ" dirty="0">
                <a:latin typeface="Times New Roman" panose="02020603050405020304" pitchFamily="18" charset="0"/>
                <a:cs typeface="Times New Roman" panose="02020603050405020304" pitchFamily="18" charset="0"/>
              </a:rPr>
              <a:t>Žďár nad Sázavou 15. srpna 2020</a:t>
            </a:r>
          </a:p>
          <a:p>
            <a:pPr marL="0" indent="0">
              <a:spcBef>
                <a:spcPts val="0"/>
              </a:spcBef>
              <a:buNone/>
            </a:pPr>
            <a:r>
              <a:rPr lang="cs-CZ" dirty="0">
                <a:latin typeface="Times New Roman" panose="02020603050405020304" pitchFamily="18" charset="0"/>
                <a:cs typeface="Times New Roman" panose="02020603050405020304" pitchFamily="18" charset="0"/>
              </a:rPr>
              <a:t> </a:t>
            </a:r>
          </a:p>
          <a:p>
            <a:pPr marL="0" indent="0">
              <a:spcBef>
                <a:spcPts val="0"/>
              </a:spcBef>
              <a:buNone/>
            </a:pPr>
            <a:r>
              <a:rPr lang="cs-CZ" sz="3500" dirty="0">
                <a:solidFill>
                  <a:srgbClr val="0070C0"/>
                </a:solidFill>
                <a:latin typeface="Bradley Hand ITC" panose="03070402050302030203" pitchFamily="66" charset="0"/>
                <a:cs typeface="Times New Roman" panose="02020603050405020304" pitchFamily="18" charset="0"/>
              </a:rPr>
              <a:t>Jan Novák</a:t>
            </a:r>
          </a:p>
          <a:p>
            <a:pPr marL="0" indent="0">
              <a:buNone/>
            </a:pPr>
            <a:endParaRPr lang="cs-CZ" dirty="0">
              <a:latin typeface="Times New Roman" panose="02020603050405020304" pitchFamily="18" charset="0"/>
              <a:cs typeface="Times New Roman" panose="02020603050405020304" pitchFamily="18" charset="0"/>
            </a:endParaRPr>
          </a:p>
        </p:txBody>
      </p:sp>
      <p:pic>
        <p:nvPicPr>
          <p:cNvPr id="5" name="Obrázek 4">
            <a:extLst>
              <a:ext uri="{FF2B5EF4-FFF2-40B4-BE49-F238E27FC236}">
                <a16:creationId xmlns:a16="http://schemas.microsoft.com/office/drawing/2014/main" id="{DE71DED4-BEB6-461C-ADF3-C5C5DA88C2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3737" y="1506150"/>
            <a:ext cx="2548214" cy="1434883"/>
          </a:xfrm>
          <a:prstGeom prst="rect">
            <a:avLst/>
          </a:prstGeom>
        </p:spPr>
      </p:pic>
    </p:spTree>
    <p:extLst>
      <p:ext uri="{BB962C8B-B14F-4D97-AF65-F5344CB8AC3E}">
        <p14:creationId xmlns:p14="http://schemas.microsoft.com/office/powerpoint/2010/main" val="38436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8DE79F-CB2B-486F-A4E3-A20FBD1B55A5}"/>
              </a:ext>
            </a:extLst>
          </p:cNvPr>
          <p:cNvSpPr>
            <a:spLocks noGrp="1"/>
          </p:cNvSpPr>
          <p:nvPr>
            <p:ph type="title"/>
          </p:nvPr>
        </p:nvSpPr>
        <p:spPr>
          <a:xfrm>
            <a:off x="3530294" y="550417"/>
            <a:ext cx="5131412" cy="994298"/>
          </a:xfrm>
        </p:spPr>
        <p:txBody>
          <a:bodyPr/>
          <a:lstStyle/>
          <a:p>
            <a:pPr algn="ctr"/>
            <a:r>
              <a:rPr lang="cs-CZ" b="1" dirty="0">
                <a:latin typeface="Times New Roman" panose="02020603050405020304" pitchFamily="18" charset="0"/>
                <a:cs typeface="Times New Roman" panose="02020603050405020304" pitchFamily="18" charset="0"/>
              </a:rPr>
              <a:t>Motivační dopis</a:t>
            </a:r>
          </a:p>
        </p:txBody>
      </p:sp>
      <p:sp>
        <p:nvSpPr>
          <p:cNvPr id="3" name="Zástupný symbol pro obsah 2">
            <a:extLst>
              <a:ext uri="{FF2B5EF4-FFF2-40B4-BE49-F238E27FC236}">
                <a16:creationId xmlns:a16="http://schemas.microsoft.com/office/drawing/2014/main" id="{516B3E2D-DB09-4139-906A-535D868ABE8D}"/>
              </a:ext>
            </a:extLst>
          </p:cNvPr>
          <p:cNvSpPr>
            <a:spLocks noGrp="1"/>
          </p:cNvSpPr>
          <p:nvPr>
            <p:ph idx="1"/>
          </p:nvPr>
        </p:nvSpPr>
        <p:spPr>
          <a:xfrm>
            <a:off x="1484050" y="1544715"/>
            <a:ext cx="9223899" cy="5073588"/>
          </a:xfrm>
        </p:spPr>
        <p:txBody>
          <a:bodyPr>
            <a:normAutofit fontScale="55000" lnSpcReduction="20000"/>
          </a:bodyPr>
          <a:lstStyle/>
          <a:p>
            <a:pPr marL="0" indent="0">
              <a:spcBef>
                <a:spcPts val="0"/>
              </a:spcBef>
              <a:buNone/>
            </a:pPr>
            <a:r>
              <a:rPr lang="cs-CZ" sz="2000" dirty="0">
                <a:latin typeface="Times New Roman" panose="02020603050405020304" pitchFamily="18" charset="0"/>
                <a:cs typeface="Times New Roman" panose="02020603050405020304" pitchFamily="18" charset="0"/>
              </a:rPr>
              <a:t>Jan Novák</a:t>
            </a:r>
          </a:p>
          <a:p>
            <a:pPr marL="0" indent="0">
              <a:spcBef>
                <a:spcPts val="0"/>
              </a:spcBef>
              <a:buNone/>
            </a:pPr>
            <a:r>
              <a:rPr lang="cs-CZ" sz="2000" dirty="0">
                <a:latin typeface="Times New Roman" panose="02020603050405020304" pitchFamily="18" charset="0"/>
                <a:cs typeface="Times New Roman" panose="02020603050405020304" pitchFamily="18" charset="0"/>
              </a:rPr>
              <a:t>Na Balkáně 35</a:t>
            </a:r>
          </a:p>
          <a:p>
            <a:pPr marL="0" indent="0">
              <a:spcBef>
                <a:spcPts val="0"/>
              </a:spcBef>
              <a:buNone/>
            </a:pPr>
            <a:r>
              <a:rPr lang="cs-CZ" sz="2000" dirty="0">
                <a:latin typeface="Times New Roman" panose="02020603050405020304" pitchFamily="18" charset="0"/>
                <a:cs typeface="Times New Roman" panose="02020603050405020304" pitchFamily="18" charset="0"/>
              </a:rPr>
              <a:t>130 00 Žďár nad Sázavou</a:t>
            </a:r>
          </a:p>
          <a:p>
            <a:pPr marL="0" indent="0">
              <a:spcBef>
                <a:spcPts val="0"/>
              </a:spcBef>
              <a:buNone/>
            </a:pPr>
            <a:r>
              <a:rPr lang="cs-CZ" sz="2000" dirty="0">
                <a:latin typeface="Times New Roman" panose="02020603050405020304" pitchFamily="18" charset="0"/>
                <a:cs typeface="Times New Roman" panose="02020603050405020304" pitchFamily="18" charset="0"/>
              </a:rPr>
              <a:t>Mobil: 123 456 789</a:t>
            </a:r>
          </a:p>
          <a:p>
            <a:pPr marL="0" indent="0">
              <a:spcBef>
                <a:spcPts val="0"/>
              </a:spcBef>
              <a:buNone/>
            </a:pPr>
            <a:r>
              <a:rPr lang="cs-CZ" sz="2000" dirty="0">
                <a:latin typeface="Times New Roman" panose="02020603050405020304" pitchFamily="18" charset="0"/>
                <a:cs typeface="Times New Roman" panose="02020603050405020304" pitchFamily="18" charset="0"/>
              </a:rPr>
              <a:t>e-mail: katerina.hajkova@seznam.cz </a:t>
            </a:r>
          </a:p>
          <a:p>
            <a:pPr marL="0" indent="0">
              <a:spcBef>
                <a:spcPts val="0"/>
              </a:spcBef>
              <a:buNone/>
            </a:pPr>
            <a:r>
              <a:rPr lang="cs-CZ" sz="2000" dirty="0">
                <a:latin typeface="Times New Roman" panose="02020603050405020304" pitchFamily="18" charset="0"/>
                <a:cs typeface="Times New Roman" panose="02020603050405020304" pitchFamily="18" charset="0"/>
              </a:rPr>
              <a:t> </a:t>
            </a:r>
          </a:p>
          <a:p>
            <a:pPr marL="0" indent="0">
              <a:spcBef>
                <a:spcPts val="0"/>
              </a:spcBef>
              <a:buNone/>
            </a:pPr>
            <a:r>
              <a:rPr lang="cs-CZ" sz="2000" dirty="0">
                <a:latin typeface="Times New Roman" panose="02020603050405020304" pitchFamily="18" charset="0"/>
                <a:cs typeface="Times New Roman" panose="02020603050405020304" pitchFamily="18" charset="0"/>
              </a:rPr>
              <a:t>restaurace </a:t>
            </a:r>
            <a:r>
              <a:rPr lang="cs-CZ" sz="2000" dirty="0" err="1">
                <a:latin typeface="Times New Roman" panose="02020603050405020304" pitchFamily="18" charset="0"/>
                <a:cs typeface="Times New Roman" panose="02020603050405020304" pitchFamily="18" charset="0"/>
              </a:rPr>
              <a:t>Divinis</a:t>
            </a:r>
            <a:endParaRPr lang="cs-CZ" sz="2000" dirty="0">
              <a:latin typeface="Times New Roman" panose="02020603050405020304" pitchFamily="18" charset="0"/>
              <a:cs typeface="Times New Roman" panose="02020603050405020304" pitchFamily="18" charset="0"/>
            </a:endParaRPr>
          </a:p>
          <a:p>
            <a:pPr marL="0" indent="0">
              <a:spcBef>
                <a:spcPts val="0"/>
              </a:spcBef>
              <a:buNone/>
            </a:pPr>
            <a:r>
              <a:rPr lang="cs-CZ" sz="2000" dirty="0">
                <a:latin typeface="Times New Roman" panose="02020603050405020304" pitchFamily="18" charset="0"/>
                <a:cs typeface="Times New Roman" panose="02020603050405020304" pitchFamily="18" charset="0"/>
              </a:rPr>
              <a:t>Zdeněk </a:t>
            </a:r>
            <a:r>
              <a:rPr lang="cs-CZ" sz="2000" dirty="0" err="1">
                <a:latin typeface="Times New Roman" panose="02020603050405020304" pitchFamily="18" charset="0"/>
                <a:cs typeface="Times New Roman" panose="02020603050405020304" pitchFamily="18" charset="0"/>
              </a:rPr>
              <a:t>Polreich</a:t>
            </a:r>
            <a:endParaRPr lang="cs-CZ" sz="2000" dirty="0">
              <a:latin typeface="Times New Roman" panose="02020603050405020304" pitchFamily="18" charset="0"/>
              <a:cs typeface="Times New Roman" panose="02020603050405020304" pitchFamily="18" charset="0"/>
            </a:endParaRPr>
          </a:p>
          <a:p>
            <a:pPr marL="0" indent="0">
              <a:spcBef>
                <a:spcPts val="0"/>
              </a:spcBef>
              <a:buNone/>
            </a:pPr>
            <a:r>
              <a:rPr lang="cs-CZ" sz="2000" dirty="0">
                <a:latin typeface="Times New Roman" panose="02020603050405020304" pitchFamily="18" charset="0"/>
                <a:cs typeface="Times New Roman" panose="02020603050405020304" pitchFamily="18" charset="0"/>
              </a:rPr>
              <a:t>Týnská 21, 110 00 Staré Město </a:t>
            </a:r>
          </a:p>
          <a:p>
            <a:pPr marL="0" indent="0" algn="r">
              <a:spcBef>
                <a:spcPts val="0"/>
              </a:spcBef>
              <a:buNone/>
            </a:pPr>
            <a:r>
              <a:rPr lang="cs-CZ" sz="2000" dirty="0">
                <a:latin typeface="Times New Roman" panose="02020603050405020304" pitchFamily="18" charset="0"/>
                <a:cs typeface="Times New Roman" panose="02020603050405020304" pitchFamily="18" charset="0"/>
              </a:rPr>
              <a:t>Žďár nad Sázavou 15. srpna 2020</a:t>
            </a:r>
          </a:p>
          <a:p>
            <a:pPr marL="0" indent="0">
              <a:spcBef>
                <a:spcPts val="0"/>
              </a:spcBef>
              <a:buNone/>
            </a:pPr>
            <a:endParaRPr lang="cs-CZ" sz="2000" dirty="0">
              <a:latin typeface="Times New Roman" panose="02020603050405020304" pitchFamily="18" charset="0"/>
              <a:cs typeface="Times New Roman" panose="02020603050405020304" pitchFamily="18" charset="0"/>
            </a:endParaRPr>
          </a:p>
          <a:p>
            <a:pPr marL="0" indent="0">
              <a:spcBef>
                <a:spcPts val="0"/>
              </a:spcBef>
              <a:buNone/>
            </a:pPr>
            <a:r>
              <a:rPr lang="cs-CZ" sz="2000" b="1" dirty="0">
                <a:latin typeface="Times New Roman" panose="02020603050405020304" pitchFamily="18" charset="0"/>
                <a:cs typeface="Times New Roman" panose="02020603050405020304" pitchFamily="18" charset="0"/>
              </a:rPr>
              <a:t>Žádost o místo šéfkuchaře</a:t>
            </a:r>
          </a:p>
          <a:p>
            <a:pPr marL="0" indent="0">
              <a:spcBef>
                <a:spcPts val="0"/>
              </a:spcBef>
              <a:buNone/>
            </a:pPr>
            <a:endParaRPr lang="cs-CZ" sz="2000" dirty="0">
              <a:latin typeface="Times New Roman" panose="02020603050405020304" pitchFamily="18" charset="0"/>
              <a:cs typeface="Times New Roman" panose="02020603050405020304" pitchFamily="18" charset="0"/>
            </a:endParaRPr>
          </a:p>
          <a:p>
            <a:pPr marL="0" indent="0">
              <a:spcBef>
                <a:spcPts val="0"/>
              </a:spcBef>
              <a:buNone/>
            </a:pPr>
            <a:r>
              <a:rPr lang="cs-CZ" sz="2000" dirty="0">
                <a:latin typeface="Times New Roman" panose="02020603050405020304" pitchFamily="18" charset="0"/>
                <a:cs typeface="Times New Roman" panose="02020603050405020304" pitchFamily="18" charset="0"/>
              </a:rPr>
              <a:t>Vážený pane </a:t>
            </a:r>
            <a:r>
              <a:rPr lang="cs-CZ" sz="2000" dirty="0" err="1">
                <a:latin typeface="Times New Roman" panose="02020603050405020304" pitchFamily="18" charset="0"/>
                <a:cs typeface="Times New Roman" panose="02020603050405020304" pitchFamily="18" charset="0"/>
              </a:rPr>
              <a:t>Polreichu</a:t>
            </a:r>
            <a:r>
              <a:rPr lang="cs-CZ" sz="2000" dirty="0">
                <a:latin typeface="Times New Roman" panose="02020603050405020304" pitchFamily="18" charset="0"/>
                <a:cs typeface="Times New Roman" panose="02020603050405020304" pitchFamily="18" charset="0"/>
              </a:rPr>
              <a:t>, </a:t>
            </a:r>
          </a:p>
          <a:p>
            <a:pPr marL="0" indent="0">
              <a:spcBef>
                <a:spcPts val="0"/>
              </a:spcBef>
              <a:buNone/>
            </a:pPr>
            <a:r>
              <a:rPr lang="cs-CZ" sz="2000" dirty="0">
                <a:latin typeface="Times New Roman" panose="02020603050405020304" pitchFamily="18" charset="0"/>
                <a:cs typeface="Times New Roman" panose="02020603050405020304" pitchFamily="18" charset="0"/>
              </a:rPr>
              <a:t>co mohu Vaší restauraci nabídnout? Především je to kvalitní odborné vzdělání v oblasti gastronomie a gastronomických služeb obecně. </a:t>
            </a:r>
          </a:p>
          <a:p>
            <a:pPr marL="0" indent="0">
              <a:spcBef>
                <a:spcPts val="0"/>
              </a:spcBef>
              <a:buNone/>
            </a:pPr>
            <a:r>
              <a:rPr lang="cs-CZ" sz="2000" dirty="0">
                <a:latin typeface="Times New Roman" panose="02020603050405020304" pitchFamily="18" charset="0"/>
                <a:cs typeface="Times New Roman" panose="02020603050405020304" pitchFamily="18" charset="0"/>
              </a:rPr>
              <a:t>Mojí největší předností je především má mnohaletá kuchařská zkušenost v zahraničí. Pobyt v zahraničí (Itálie, Německo apod.) mi umožnil poznat specifickou atmosféru tamějších obyvatel, jejich apetit a gurmánské návyky. V tomto prostředí jsem si osvojil typické způsoby přípravy a úpravy pokrmů. </a:t>
            </a:r>
          </a:p>
          <a:p>
            <a:pPr marL="0" indent="0">
              <a:spcBef>
                <a:spcPts val="0"/>
              </a:spcBef>
              <a:buNone/>
            </a:pPr>
            <a:r>
              <a:rPr lang="cs-CZ" sz="2000" dirty="0">
                <a:latin typeface="Times New Roman" panose="02020603050405020304" pitchFamily="18" charset="0"/>
                <a:cs typeface="Times New Roman" panose="02020603050405020304" pitchFamily="18" charset="0"/>
              </a:rPr>
              <a:t>Práce v týmu pro mne není problém - dokážu vést tým spolupracovníků, stejně jako je motivovat k práci. Díky pokročilé znalosti dvou světových jazyků se nezaleknu ani práce v kuchařském týmu s mezinárodním složením. Jsem vstřícný k zaměstnancům i hostům. </a:t>
            </a:r>
          </a:p>
          <a:p>
            <a:pPr marL="0" indent="0">
              <a:spcBef>
                <a:spcPts val="0"/>
              </a:spcBef>
              <a:buNone/>
            </a:pPr>
            <a:r>
              <a:rPr lang="cs-CZ" sz="2000" dirty="0">
                <a:latin typeface="Times New Roman" panose="02020603050405020304" pitchFamily="18" charset="0"/>
                <a:cs typeface="Times New Roman" panose="02020603050405020304" pitchFamily="18" charset="0"/>
              </a:rPr>
              <a:t>Činnosti spojené s chodem kuchyně plně ovládám (tvorba jídelního lístku, cenová kalkulace, objednávání surovin apod.). Vaření pro mne i po mnoha letech strávených v nejrůznějších restauracích světa stále znamená mou nevětší zálibu. Budu velmi rád, pokud Vás o svých dovednostech budu moci přesvědčit během osobního pohovoru.</a:t>
            </a:r>
          </a:p>
          <a:p>
            <a:pPr marL="0" indent="0">
              <a:spcBef>
                <a:spcPts val="0"/>
              </a:spcBef>
              <a:buNone/>
            </a:pPr>
            <a:r>
              <a:rPr lang="cs-CZ" sz="2000" dirty="0">
                <a:latin typeface="Times New Roman" panose="02020603050405020304" pitchFamily="18" charset="0"/>
                <a:cs typeface="Times New Roman" panose="02020603050405020304" pitchFamily="18" charset="0"/>
              </a:rPr>
              <a:t>  </a:t>
            </a:r>
          </a:p>
          <a:p>
            <a:pPr marL="0" indent="0">
              <a:spcBef>
                <a:spcPts val="0"/>
              </a:spcBef>
              <a:buNone/>
            </a:pPr>
            <a:r>
              <a:rPr lang="cs-CZ" sz="2000" dirty="0">
                <a:latin typeface="Times New Roman" panose="02020603050405020304" pitchFamily="18" charset="0"/>
                <a:cs typeface="Times New Roman" panose="02020603050405020304" pitchFamily="18" charset="0"/>
              </a:rPr>
              <a:t> </a:t>
            </a:r>
          </a:p>
          <a:p>
            <a:pPr marL="0" indent="0">
              <a:spcBef>
                <a:spcPts val="0"/>
              </a:spcBef>
              <a:buNone/>
            </a:pPr>
            <a:r>
              <a:rPr lang="cs-CZ" sz="2000" dirty="0">
                <a:latin typeface="Times New Roman" panose="02020603050405020304" pitchFamily="18" charset="0"/>
                <a:cs typeface="Times New Roman" panose="02020603050405020304" pitchFamily="18" charset="0"/>
              </a:rPr>
              <a:t>S pozdravem</a:t>
            </a:r>
          </a:p>
          <a:p>
            <a:pPr marL="0" indent="0">
              <a:spcBef>
                <a:spcPts val="0"/>
              </a:spcBef>
              <a:buNone/>
            </a:pPr>
            <a:r>
              <a:rPr lang="cs-CZ" sz="2000" dirty="0">
                <a:latin typeface="Times New Roman" panose="02020603050405020304" pitchFamily="18" charset="0"/>
                <a:cs typeface="Times New Roman" panose="02020603050405020304" pitchFamily="18" charset="0"/>
              </a:rPr>
              <a:t> </a:t>
            </a:r>
          </a:p>
          <a:p>
            <a:pPr marL="0" indent="0">
              <a:spcBef>
                <a:spcPts val="0"/>
              </a:spcBef>
              <a:buNone/>
            </a:pPr>
            <a:r>
              <a:rPr lang="cs-CZ" sz="3600" dirty="0">
                <a:solidFill>
                  <a:srgbClr val="0070C0"/>
                </a:solidFill>
                <a:latin typeface="Bradley Hand ITC" panose="03070402050302030203" pitchFamily="66" charset="0"/>
                <a:cs typeface="Times New Roman" panose="02020603050405020304" pitchFamily="18" charset="0"/>
              </a:rPr>
              <a:t>Jan Novák</a:t>
            </a:r>
          </a:p>
          <a:p>
            <a:pPr marL="0" indent="0">
              <a:spcBef>
                <a:spcPts val="0"/>
              </a:spcBef>
              <a:buNone/>
            </a:pPr>
            <a:r>
              <a:rPr lang="cs-CZ" sz="2000" dirty="0">
                <a:latin typeface="Times New Roman" panose="02020603050405020304" pitchFamily="18" charset="0"/>
                <a:cs typeface="Times New Roman" panose="02020603050405020304" pitchFamily="18" charset="0"/>
              </a:rPr>
              <a:t> </a:t>
            </a:r>
          </a:p>
          <a:p>
            <a:pPr marL="0" indent="0">
              <a:spcBef>
                <a:spcPts val="0"/>
              </a:spcBef>
              <a:buNone/>
            </a:pPr>
            <a:r>
              <a:rPr lang="cs-CZ" sz="2000" dirty="0">
                <a:latin typeface="Times New Roman" panose="02020603050405020304" pitchFamily="18" charset="0"/>
                <a:cs typeface="Times New Roman" panose="02020603050405020304" pitchFamily="18" charset="0"/>
              </a:rPr>
              <a:t> </a:t>
            </a:r>
          </a:p>
          <a:p>
            <a:pPr marL="0" indent="0">
              <a:spcBef>
                <a:spcPts val="0"/>
              </a:spcBef>
              <a:buNone/>
            </a:pPr>
            <a:r>
              <a:rPr lang="cs-CZ" sz="2000" b="1" dirty="0">
                <a:latin typeface="Times New Roman" panose="02020603050405020304" pitchFamily="18" charset="0"/>
                <a:cs typeface="Times New Roman" panose="02020603050405020304" pitchFamily="18" charset="0"/>
              </a:rPr>
              <a:t>Kopie maturitního vysvědčení</a:t>
            </a:r>
            <a:endParaRPr lang="cs-CZ" sz="2000" dirty="0">
              <a:latin typeface="Times New Roman" panose="02020603050405020304" pitchFamily="18" charset="0"/>
              <a:cs typeface="Times New Roman" panose="02020603050405020304" pitchFamily="18" charset="0"/>
            </a:endParaRPr>
          </a:p>
          <a:p>
            <a:pPr marL="0" indent="0">
              <a:spcBef>
                <a:spcPts val="0"/>
              </a:spcBef>
              <a:buNone/>
            </a:pPr>
            <a:r>
              <a:rPr lang="cs-CZ" sz="2000" b="1" dirty="0">
                <a:latin typeface="Times New Roman" panose="02020603050405020304" pitchFamily="18" charset="0"/>
                <a:cs typeface="Times New Roman" panose="02020603050405020304" pitchFamily="18" charset="0"/>
              </a:rPr>
              <a:t>Strukturovaný životopis</a:t>
            </a:r>
            <a:endParaRPr lang="cs-CZ" sz="2000"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562169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9E9BEB-0E3A-4967-96DA-0747D2439B09}"/>
              </a:ext>
            </a:extLst>
          </p:cNvPr>
          <p:cNvSpPr>
            <a:spLocks noGrp="1"/>
          </p:cNvSpPr>
          <p:nvPr>
            <p:ph type="title"/>
          </p:nvPr>
        </p:nvSpPr>
        <p:spPr>
          <a:xfrm>
            <a:off x="2231136" y="2834640"/>
            <a:ext cx="7729728" cy="1188720"/>
          </a:xfrm>
        </p:spPr>
        <p:txBody>
          <a:bodyPr/>
          <a:lstStyle/>
          <a:p>
            <a:r>
              <a:rPr lang="cs-CZ" b="1" dirty="0">
                <a:latin typeface="Times New Roman" panose="02020603050405020304" pitchFamily="18" charset="0"/>
                <a:cs typeface="Times New Roman" panose="02020603050405020304" pitchFamily="18" charset="0"/>
              </a:rPr>
              <a:t>PODNIKATELSKÝ ZÁMĚR</a:t>
            </a:r>
          </a:p>
        </p:txBody>
      </p:sp>
      <p:sp>
        <p:nvSpPr>
          <p:cNvPr id="3" name="Zástupný symbol pro obsah 2">
            <a:extLst>
              <a:ext uri="{FF2B5EF4-FFF2-40B4-BE49-F238E27FC236}">
                <a16:creationId xmlns:a16="http://schemas.microsoft.com/office/drawing/2014/main" id="{FB3C7762-1D30-46C0-B656-C9C86B716887}"/>
              </a:ext>
            </a:extLst>
          </p:cNvPr>
          <p:cNvSpPr>
            <a:spLocks noGrp="1"/>
          </p:cNvSpPr>
          <p:nvPr>
            <p:ph idx="1"/>
          </p:nvPr>
        </p:nvSpPr>
        <p:spPr/>
        <p:txBody>
          <a:bodyPr/>
          <a:lstStyle/>
          <a:p>
            <a:endParaRPr lang="cs-CZ" dirty="0"/>
          </a:p>
        </p:txBody>
      </p:sp>
    </p:spTree>
    <p:extLst>
      <p:ext uri="{BB962C8B-B14F-4D97-AF65-F5344CB8AC3E}">
        <p14:creationId xmlns:p14="http://schemas.microsoft.com/office/powerpoint/2010/main" val="2008477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B3FA75-7893-4216-86AB-4B06696761A8}"/>
              </a:ext>
            </a:extLst>
          </p:cNvPr>
          <p:cNvSpPr>
            <a:spLocks noGrp="1"/>
          </p:cNvSpPr>
          <p:nvPr>
            <p:ph type="title"/>
          </p:nvPr>
        </p:nvSpPr>
        <p:spPr/>
        <p:txBody>
          <a:bodyPr/>
          <a:lstStyle/>
          <a:p>
            <a:pPr algn="ctr"/>
            <a:r>
              <a:rPr lang="cs-CZ" b="1" dirty="0">
                <a:latin typeface="Times New Roman" panose="02020603050405020304" pitchFamily="18" charset="0"/>
                <a:cs typeface="Times New Roman" panose="02020603050405020304" pitchFamily="18" charset="0"/>
              </a:rPr>
              <a:t>Splnění cílů?</a:t>
            </a:r>
          </a:p>
        </p:txBody>
      </p:sp>
      <p:sp>
        <p:nvSpPr>
          <p:cNvPr id="3" name="Zástupný symbol pro obsah 2">
            <a:extLst>
              <a:ext uri="{FF2B5EF4-FFF2-40B4-BE49-F238E27FC236}">
                <a16:creationId xmlns:a16="http://schemas.microsoft.com/office/drawing/2014/main" id="{3BA68611-06DC-4069-91BF-42DD478F6804}"/>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Díky odborným praxím, které jsme absolvovali ve 3. ročníku v námi zvolených firmách, se mi naskytla příležitost v práci pokračovat a po ukončení studia zde začít pracovat.</a:t>
            </a:r>
          </a:p>
          <a:p>
            <a:r>
              <a:rPr lang="cs-CZ" dirty="0">
                <a:latin typeface="Times New Roman" panose="02020603050405020304" pitchFamily="18" charset="0"/>
                <a:cs typeface="Times New Roman" panose="02020603050405020304" pitchFamily="18" charset="0"/>
              </a:rPr>
              <a:t>Své cíle jsem přehodnotil, zjistil jsem, že bych se chtěl v budoucnu věnovat jiným věcem.</a:t>
            </a:r>
          </a:p>
          <a:p>
            <a:r>
              <a:rPr lang="cs-CZ" dirty="0">
                <a:latin typeface="Times New Roman" panose="02020603050405020304" pitchFamily="18" charset="0"/>
                <a:cs typeface="Times New Roman" panose="02020603050405020304" pitchFamily="18" charset="0"/>
              </a:rPr>
              <a:t>Mohl jsem si vyzkoušet, jak by můj sen vypadal v praxi a zjistil jsem, že tímto směrem se ubírat nechci.</a:t>
            </a:r>
          </a:p>
          <a:p>
            <a:r>
              <a:rPr lang="cs-CZ" dirty="0">
                <a:latin typeface="Times New Roman" panose="02020603050405020304" pitchFamily="18" charset="0"/>
                <a:cs typeface="Times New Roman" panose="02020603050405020304" pitchFamily="18" charset="0"/>
              </a:rPr>
              <a:t>Díky snům, které mi se mi nepodařilo zrealizovat, se objevily sny nové.</a:t>
            </a:r>
          </a:p>
          <a:p>
            <a:endParaRPr lang="cs-CZ"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0132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D466FD-2C7D-4DC4-8641-B57521C88DE7}"/>
              </a:ext>
            </a:extLst>
          </p:cNvPr>
          <p:cNvSpPr>
            <a:spLocks noGrp="1"/>
          </p:cNvSpPr>
          <p:nvPr>
            <p:ph type="title"/>
          </p:nvPr>
        </p:nvSpPr>
        <p:spPr>
          <a:xfrm>
            <a:off x="2231136" y="485775"/>
            <a:ext cx="7729728" cy="1023156"/>
          </a:xfrm>
        </p:spPr>
        <p:txBody>
          <a:bodyPr/>
          <a:lstStyle/>
          <a:p>
            <a:pPr algn="ctr"/>
            <a:r>
              <a:rPr lang="cs-CZ" b="1" dirty="0">
                <a:latin typeface="Times New Roman" panose="02020603050405020304" pitchFamily="18" charset="0"/>
                <a:cs typeface="Times New Roman" panose="02020603050405020304" pitchFamily="18" charset="0"/>
              </a:rPr>
              <a:t>Sebehodnocení</a:t>
            </a:r>
          </a:p>
        </p:txBody>
      </p:sp>
      <p:sp>
        <p:nvSpPr>
          <p:cNvPr id="3" name="Zástupný symbol pro obsah 2">
            <a:extLst>
              <a:ext uri="{FF2B5EF4-FFF2-40B4-BE49-F238E27FC236}">
                <a16:creationId xmlns:a16="http://schemas.microsoft.com/office/drawing/2014/main" id="{13AF43C5-330A-484F-BFBB-C19DE50E4698}"/>
              </a:ext>
            </a:extLst>
          </p:cNvPr>
          <p:cNvSpPr>
            <a:spLocks noGrp="1"/>
          </p:cNvSpPr>
          <p:nvPr>
            <p:ph idx="1"/>
          </p:nvPr>
        </p:nvSpPr>
        <p:spPr>
          <a:xfrm>
            <a:off x="2231136" y="1771269"/>
            <a:ext cx="3864864" cy="4219956"/>
          </a:xfrm>
        </p:spPr>
        <p:txBody>
          <a:bodyPr>
            <a:normAutofit/>
          </a:bodyPr>
          <a:lstStyle/>
          <a:p>
            <a:pPr marL="0" indent="0">
              <a:buNone/>
            </a:pPr>
            <a:r>
              <a:rPr lang="cs-CZ" sz="1600" b="1" dirty="0">
                <a:latin typeface="Times New Roman" panose="02020603050405020304" pitchFamily="18" charset="0"/>
                <a:cs typeface="Times New Roman" panose="02020603050405020304" pitchFamily="18" charset="0"/>
              </a:rPr>
              <a:t>Během studia na této škole se mi povedlo:</a:t>
            </a:r>
          </a:p>
          <a:p>
            <a:r>
              <a:rPr lang="cs-CZ" sz="1600" dirty="0">
                <a:latin typeface="Times New Roman" panose="02020603050405020304" pitchFamily="18" charset="0"/>
                <a:cs typeface="Times New Roman" panose="02020603050405020304" pitchFamily="18" charset="0"/>
              </a:rPr>
              <a:t>Splnit si cíle.</a:t>
            </a:r>
          </a:p>
          <a:p>
            <a:r>
              <a:rPr lang="cs-CZ" sz="1600" dirty="0">
                <a:latin typeface="Times New Roman" panose="02020603050405020304" pitchFamily="18" charset="0"/>
                <a:cs typeface="Times New Roman" panose="02020603050405020304" pitchFamily="18" charset="0"/>
              </a:rPr>
              <a:t>Zjistit, co chci v budoucnu dělat.</a:t>
            </a:r>
          </a:p>
          <a:p>
            <a:r>
              <a:rPr lang="cs-CZ" sz="1600" dirty="0">
                <a:latin typeface="Times New Roman" panose="02020603050405020304" pitchFamily="18" charset="0"/>
                <a:cs typeface="Times New Roman" panose="02020603050405020304" pitchFamily="18" charset="0"/>
              </a:rPr>
              <a:t>Najít si přátelé.</a:t>
            </a:r>
          </a:p>
          <a:p>
            <a:r>
              <a:rPr lang="cs-CZ" sz="1600" dirty="0">
                <a:latin typeface="Times New Roman" panose="02020603050405020304" pitchFamily="18" charset="0"/>
                <a:cs typeface="Times New Roman" panose="02020603050405020304" pitchFamily="18" charset="0"/>
              </a:rPr>
              <a:t>Najít si brigádu.</a:t>
            </a:r>
          </a:p>
          <a:p>
            <a:r>
              <a:rPr lang="cs-CZ" sz="1600" dirty="0">
                <a:latin typeface="Times New Roman" panose="02020603050405020304" pitchFamily="18" charset="0"/>
                <a:cs typeface="Times New Roman" panose="02020603050405020304" pitchFamily="18" charset="0"/>
              </a:rPr>
              <a:t>Odstranit strach z mluvení před lidmi.</a:t>
            </a:r>
          </a:p>
          <a:p>
            <a:r>
              <a:rPr lang="cs-CZ" sz="1600" dirty="0">
                <a:latin typeface="Times New Roman" panose="02020603050405020304" pitchFamily="18" charset="0"/>
                <a:cs typeface="Times New Roman" panose="02020603050405020304" pitchFamily="18" charset="0"/>
              </a:rPr>
              <a:t>Naučit se tvořit tabulky.</a:t>
            </a:r>
          </a:p>
          <a:p>
            <a:r>
              <a:rPr lang="cs-CZ" sz="1600" dirty="0">
                <a:latin typeface="Times New Roman" panose="02020603050405020304" pitchFamily="18" charset="0"/>
                <a:cs typeface="Times New Roman" panose="02020603050405020304" pitchFamily="18" charset="0"/>
              </a:rPr>
              <a:t>Rozeznat druhy střihů.</a:t>
            </a:r>
          </a:p>
          <a:p>
            <a:r>
              <a:rPr lang="cs-CZ" sz="1600" dirty="0">
                <a:latin typeface="Times New Roman" panose="02020603050405020304" pitchFamily="18" charset="0"/>
                <a:cs typeface="Times New Roman" panose="02020603050405020304" pitchFamily="18" charset="0"/>
              </a:rPr>
              <a:t>Uvařit výborné jídlo.</a:t>
            </a:r>
          </a:p>
          <a:p>
            <a:r>
              <a:rPr lang="cs-CZ" sz="1600" dirty="0">
                <a:latin typeface="Times New Roman" panose="02020603050405020304" pitchFamily="18" charset="0"/>
                <a:cs typeface="Times New Roman" panose="02020603050405020304" pitchFamily="18" charset="0"/>
              </a:rPr>
              <a:t>Líčit lidi na veřejné akce.</a:t>
            </a:r>
          </a:p>
          <a:p>
            <a:r>
              <a:rPr lang="cs-CZ" sz="1600" dirty="0">
                <a:latin typeface="Times New Roman" panose="02020603050405020304" pitchFamily="18" charset="0"/>
                <a:cs typeface="Times New Roman" panose="02020603050405020304" pitchFamily="18" charset="0"/>
              </a:rPr>
              <a:t>…</a:t>
            </a:r>
          </a:p>
          <a:p>
            <a:endParaRPr lang="cs-CZ" dirty="0">
              <a:latin typeface="Times New Roman" panose="02020603050405020304" pitchFamily="18" charset="0"/>
              <a:cs typeface="Times New Roman" panose="02020603050405020304" pitchFamily="18" charset="0"/>
            </a:endParaRPr>
          </a:p>
        </p:txBody>
      </p:sp>
      <p:sp>
        <p:nvSpPr>
          <p:cNvPr id="4" name="TextovéPole 3">
            <a:extLst>
              <a:ext uri="{FF2B5EF4-FFF2-40B4-BE49-F238E27FC236}">
                <a16:creationId xmlns:a16="http://schemas.microsoft.com/office/drawing/2014/main" id="{DD0EB7EE-78BF-41BF-8DC5-96D14785A9A2}"/>
              </a:ext>
            </a:extLst>
          </p:cNvPr>
          <p:cNvSpPr txBox="1"/>
          <p:nvPr/>
        </p:nvSpPr>
        <p:spPr>
          <a:xfrm>
            <a:off x="6096000" y="1771269"/>
            <a:ext cx="3864863" cy="2985433"/>
          </a:xfrm>
          <a:prstGeom prst="rect">
            <a:avLst/>
          </a:prstGeom>
          <a:noFill/>
        </p:spPr>
        <p:txBody>
          <a:bodyPr wrap="square" rtlCol="0">
            <a:spAutoFit/>
          </a:bodyPr>
          <a:lstStyle/>
          <a:p>
            <a:r>
              <a:rPr lang="cs-CZ" sz="1600" b="1" dirty="0">
                <a:latin typeface="Times New Roman" panose="02020603050405020304" pitchFamily="18" charset="0"/>
                <a:cs typeface="Times New Roman" panose="02020603050405020304" pitchFamily="18" charset="0"/>
              </a:rPr>
              <a:t>Během studia na této škole se mi nepovedlo:</a:t>
            </a:r>
          </a:p>
          <a:p>
            <a:pPr marL="285750" indent="-285750">
              <a:lnSpc>
                <a:spcPct val="150000"/>
              </a:lnSpc>
              <a:buClr>
                <a:schemeClr val="bg1">
                  <a:lumMod val="65000"/>
                </a:schemeClr>
              </a:buClr>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Získat vyznamenání.</a:t>
            </a:r>
          </a:p>
          <a:p>
            <a:pPr marL="285750" indent="-285750">
              <a:lnSpc>
                <a:spcPct val="150000"/>
              </a:lnSpc>
              <a:buClr>
                <a:schemeClr val="bg1">
                  <a:lumMod val="65000"/>
                </a:schemeClr>
              </a:buClr>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Zorientovat se v účtech.</a:t>
            </a:r>
          </a:p>
          <a:p>
            <a:pPr marL="285750" indent="-285750">
              <a:lnSpc>
                <a:spcPct val="150000"/>
              </a:lnSpc>
              <a:buClr>
                <a:schemeClr val="bg1">
                  <a:lumMod val="65000"/>
                </a:schemeClr>
              </a:buClr>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Zjistit, co chci v budoucnu dělat.</a:t>
            </a:r>
          </a:p>
          <a:p>
            <a:pPr marL="285750" indent="-285750">
              <a:lnSpc>
                <a:spcPct val="150000"/>
              </a:lnSpc>
              <a:buClr>
                <a:schemeClr val="bg1">
                  <a:lumMod val="65000"/>
                </a:schemeClr>
              </a:buClr>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Učit se tak, jak jsem chtěl.</a:t>
            </a:r>
          </a:p>
          <a:p>
            <a:pPr marL="285750" indent="-285750">
              <a:lnSpc>
                <a:spcPct val="150000"/>
              </a:lnSpc>
              <a:buClr>
                <a:schemeClr val="bg1">
                  <a:lumMod val="65000"/>
                </a:schemeClr>
              </a:buClr>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a:t>
            </a:r>
          </a:p>
          <a:p>
            <a:pPr marL="285750" indent="-285750">
              <a:buClr>
                <a:schemeClr val="bg1">
                  <a:lumMod val="65000"/>
                </a:schemeClr>
              </a:buClr>
              <a:buFont typeface="Arial" panose="020B0604020202020204" pitchFamily="34" charset="0"/>
              <a:buChar char="•"/>
            </a:pPr>
            <a:endParaRPr lang="cs-CZ"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8478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BC9005-7FD3-4FE1-895A-66A88638B119}"/>
              </a:ext>
            </a:extLst>
          </p:cNvPr>
          <p:cNvSpPr>
            <a:spLocks noGrp="1"/>
          </p:cNvSpPr>
          <p:nvPr>
            <p:ph type="title"/>
          </p:nvPr>
        </p:nvSpPr>
        <p:spPr/>
        <p:txBody>
          <a:bodyPr/>
          <a:lstStyle/>
          <a:p>
            <a:pPr algn="ctr"/>
            <a:r>
              <a:rPr lang="cs-CZ" b="1" dirty="0">
                <a:latin typeface="Times New Roman" panose="02020603050405020304" pitchFamily="18" charset="0"/>
                <a:cs typeface="Times New Roman" panose="02020603050405020304" pitchFamily="18" charset="0"/>
              </a:rPr>
              <a:t>Zdroje</a:t>
            </a:r>
          </a:p>
        </p:txBody>
      </p:sp>
      <p:sp>
        <p:nvSpPr>
          <p:cNvPr id="3" name="Zástupný symbol pro obsah 2">
            <a:extLst>
              <a:ext uri="{FF2B5EF4-FFF2-40B4-BE49-F238E27FC236}">
                <a16:creationId xmlns:a16="http://schemas.microsoft.com/office/drawing/2014/main" id="{A940FD14-A4DA-4EEB-AA61-6699408D0833}"/>
              </a:ext>
            </a:extLst>
          </p:cNvPr>
          <p:cNvSpPr>
            <a:spLocks noGrp="1"/>
          </p:cNvSpPr>
          <p:nvPr>
            <p:ph idx="1"/>
          </p:nvPr>
        </p:nvSpPr>
        <p:spPr/>
        <p:txBody>
          <a:bodyPr/>
          <a:lstStyle/>
          <a:p>
            <a:pPr marL="0" indent="0" algn="ctr">
              <a:buNone/>
            </a:pPr>
            <a:r>
              <a:rPr lang="cs-CZ" dirty="0">
                <a:latin typeface="Times New Roman" panose="02020603050405020304" pitchFamily="18" charset="0"/>
                <a:cs typeface="Times New Roman" panose="02020603050405020304" pitchFamily="18" charset="0"/>
                <a:hlinkClick r:id="rId2"/>
              </a:rPr>
              <a:t>https://www.google.cz/imghp?hl=cs</a:t>
            </a:r>
            <a:r>
              <a:rPr lang="cs-CZ" dirty="0">
                <a:latin typeface="Times New Roman" panose="02020603050405020304" pitchFamily="18" charset="0"/>
                <a:cs typeface="Times New Roman" panose="02020603050405020304" pitchFamily="18" charset="0"/>
              </a:rPr>
              <a:t> </a:t>
            </a:r>
          </a:p>
          <a:p>
            <a:pPr marL="0" indent="0" algn="ctr">
              <a:buNone/>
            </a:pPr>
            <a:r>
              <a:rPr lang="cs-CZ" dirty="0">
                <a:latin typeface="Times New Roman" panose="02020603050405020304" pitchFamily="18" charset="0"/>
                <a:cs typeface="Times New Roman" panose="02020603050405020304" pitchFamily="18" charset="0"/>
                <a:hlinkClick r:id="rId3"/>
              </a:rPr>
              <a:t>https://www.obchodskolazr.cz/</a:t>
            </a:r>
            <a:r>
              <a:rPr lang="cs-CZ" dirty="0">
                <a:latin typeface="Times New Roman" panose="02020603050405020304" pitchFamily="18" charset="0"/>
                <a:cs typeface="Times New Roman" panose="02020603050405020304" pitchFamily="18" charset="0"/>
              </a:rPr>
              <a:t> </a:t>
            </a:r>
          </a:p>
          <a:p>
            <a:pPr marL="0" indent="0" algn="ctr">
              <a:buNone/>
            </a:pPr>
            <a:r>
              <a:rPr lang="cs-CZ" dirty="0">
                <a:latin typeface="Times New Roman" panose="02020603050405020304" pitchFamily="18" charset="0"/>
                <a:cs typeface="Times New Roman" panose="02020603050405020304" pitchFamily="18" charset="0"/>
                <a:hlinkClick r:id="rId4"/>
              </a:rPr>
              <a:t>http://www.hledampraci.cz/poradna-zamestnani/sefkuchar-pruvodni-dopis-vzor.php</a:t>
            </a:r>
            <a:r>
              <a:rPr lang="cs-CZ" dirty="0">
                <a:latin typeface="Times New Roman" panose="02020603050405020304" pitchFamily="18" charset="0"/>
                <a:cs typeface="Times New Roman" panose="02020603050405020304" pitchFamily="18" charset="0"/>
              </a:rPr>
              <a:t> </a:t>
            </a:r>
          </a:p>
          <a:p>
            <a:pPr marL="0" indent="0" algn="ctr">
              <a:buNone/>
            </a:pPr>
            <a:r>
              <a:rPr lang="cs-CZ" dirty="0">
                <a:latin typeface="Times New Roman" panose="02020603050405020304" pitchFamily="18" charset="0"/>
                <a:cs typeface="Times New Roman" panose="02020603050405020304" pitchFamily="18" charset="0"/>
                <a:hlinkClick r:id="rId5"/>
              </a:rPr>
              <a:t>https://www.ipodnikatel.cz/vzor-podnikatelskeho-zameru-kavarna/</a:t>
            </a:r>
            <a:r>
              <a:rPr lang="cs-CZ" dirty="0">
                <a:latin typeface="Times New Roman" panose="02020603050405020304" pitchFamily="18" charset="0"/>
                <a:cs typeface="Times New Roman" panose="02020603050405020304" pitchFamily="18" charset="0"/>
              </a:rPr>
              <a:t> </a:t>
            </a:r>
          </a:p>
          <a:p>
            <a:pPr marL="0" indent="0">
              <a:buNone/>
            </a:pPr>
            <a:endParaRPr lang="cs-CZ" dirty="0"/>
          </a:p>
        </p:txBody>
      </p:sp>
    </p:spTree>
    <p:extLst>
      <p:ext uri="{BB962C8B-B14F-4D97-AF65-F5344CB8AC3E}">
        <p14:creationId xmlns:p14="http://schemas.microsoft.com/office/powerpoint/2010/main" val="1064877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DA1C4B-F57A-4C71-B7DD-95234D40F816}"/>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Základní údaje</a:t>
            </a:r>
          </a:p>
        </p:txBody>
      </p:sp>
      <p:sp>
        <p:nvSpPr>
          <p:cNvPr id="3" name="Zástupný symbol pro obsah 2">
            <a:extLst>
              <a:ext uri="{FF2B5EF4-FFF2-40B4-BE49-F238E27FC236}">
                <a16:creationId xmlns:a16="http://schemas.microsoft.com/office/drawing/2014/main" id="{3BCF076D-6CDC-465E-A74F-AE383DEB755F}"/>
              </a:ext>
            </a:extLst>
          </p:cNvPr>
          <p:cNvSpPr>
            <a:spLocks noGrp="1"/>
          </p:cNvSpPr>
          <p:nvPr>
            <p:ph idx="1"/>
          </p:nvPr>
        </p:nvSpPr>
        <p:spPr/>
        <p:txBody>
          <a:bodyPr>
            <a:normAutofit/>
          </a:bodyPr>
          <a:lstStyle/>
          <a:p>
            <a:pPr marL="0" indent="0">
              <a:buNone/>
            </a:pPr>
            <a:r>
              <a:rPr lang="cs-CZ" dirty="0">
                <a:latin typeface="Times New Roman" panose="02020603050405020304" pitchFamily="18" charset="0"/>
                <a:cs typeface="Times New Roman" panose="02020603050405020304" pitchFamily="18" charset="0"/>
              </a:rPr>
              <a:t>Jméno: 	Jan Novák</a:t>
            </a:r>
          </a:p>
          <a:p>
            <a:pPr marL="0" indent="0">
              <a:buNone/>
            </a:pPr>
            <a:r>
              <a:rPr lang="cs-CZ" dirty="0">
                <a:latin typeface="Times New Roman" panose="02020603050405020304" pitchFamily="18" charset="0"/>
                <a:cs typeface="Times New Roman" panose="02020603050405020304" pitchFamily="18" charset="0"/>
              </a:rPr>
              <a:t>Škola:	Střední škola obchodní a služeb SČMSD Žďár nad Sázavou, s.r.o.</a:t>
            </a:r>
          </a:p>
          <a:p>
            <a:pPr marL="0" indent="0">
              <a:buNone/>
            </a:pPr>
            <a:r>
              <a:rPr lang="cs-CZ" dirty="0">
                <a:latin typeface="Times New Roman" panose="02020603050405020304" pitchFamily="18" charset="0"/>
                <a:cs typeface="Times New Roman" panose="02020603050405020304" pitchFamily="18" charset="0"/>
              </a:rPr>
              <a:t>Obor: 	Obchodní akademie / Kuchař – číšník / Aranžér / Masér / Kosmetička</a:t>
            </a:r>
          </a:p>
          <a:p>
            <a:pPr marL="0" indent="0">
              <a:buNone/>
            </a:pPr>
            <a:endParaRPr lang="cs-CZ" dirty="0">
              <a:latin typeface="Times New Roman" panose="02020603050405020304" pitchFamily="18" charset="0"/>
              <a:cs typeface="Times New Roman" panose="02020603050405020304" pitchFamily="18" charset="0"/>
            </a:endParaRPr>
          </a:p>
          <a:p>
            <a:pPr marL="0" indent="0">
              <a:buNone/>
            </a:pPr>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651623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8786ED-7849-4D1E-B9CF-7B7230DBBBAD}"/>
              </a:ext>
            </a:extLst>
          </p:cNvPr>
          <p:cNvSpPr>
            <a:spLocks noGrp="1"/>
          </p:cNvSpPr>
          <p:nvPr>
            <p:ph type="title"/>
          </p:nvPr>
        </p:nvSpPr>
        <p:spPr/>
        <p:txBody>
          <a:bodyPr/>
          <a:lstStyle/>
          <a:p>
            <a:pPr algn="ctr"/>
            <a:r>
              <a:rPr lang="cs-CZ" b="1" dirty="0">
                <a:latin typeface="Times New Roman" panose="02020603050405020304" pitchFamily="18" charset="0"/>
                <a:cs typeface="Times New Roman" panose="02020603050405020304" pitchFamily="18" charset="0"/>
              </a:rPr>
              <a:t>Sny a cíle</a:t>
            </a:r>
          </a:p>
        </p:txBody>
      </p:sp>
      <p:sp>
        <p:nvSpPr>
          <p:cNvPr id="3" name="Zástupný symbol pro obsah 2">
            <a:extLst>
              <a:ext uri="{FF2B5EF4-FFF2-40B4-BE49-F238E27FC236}">
                <a16:creationId xmlns:a16="http://schemas.microsoft.com/office/drawing/2014/main" id="{85219597-99D7-428B-8962-DF5A2C362E04}"/>
              </a:ext>
            </a:extLst>
          </p:cNvPr>
          <p:cNvSpPr>
            <a:spLocks noGrp="1"/>
          </p:cNvSpPr>
          <p:nvPr>
            <p:ph idx="1"/>
          </p:nvPr>
        </p:nvSpPr>
        <p:spPr>
          <a:xfrm>
            <a:off x="2231136" y="2495169"/>
            <a:ext cx="7729728" cy="3101983"/>
          </a:xfrm>
        </p:spPr>
        <p:txBody>
          <a:bodyPr>
            <a:normAutofit fontScale="85000" lnSpcReduction="20000"/>
          </a:bodyPr>
          <a:lstStyle/>
          <a:p>
            <a:pPr marL="285750" indent="-285750"/>
            <a:r>
              <a:rPr lang="cs-CZ" sz="2400" dirty="0">
                <a:latin typeface="Times New Roman" panose="02020603050405020304" pitchFamily="18" charset="0"/>
                <a:cs typeface="Times New Roman" panose="02020603050405020304" pitchFamily="18" charset="0"/>
              </a:rPr>
              <a:t>Úspěšně absolvovat studium na této škole.</a:t>
            </a:r>
          </a:p>
          <a:p>
            <a:pPr marL="285750" indent="-285750"/>
            <a:r>
              <a:rPr lang="cs-CZ" sz="2400" dirty="0">
                <a:latin typeface="Times New Roman" panose="02020603050405020304" pitchFamily="18" charset="0"/>
                <a:cs typeface="Times New Roman" panose="02020603050405020304" pitchFamily="18" charset="0"/>
              </a:rPr>
              <a:t>Rozšířit své vědomosti o ekonomickém trhu.</a:t>
            </a:r>
          </a:p>
          <a:p>
            <a:pPr marL="285750" indent="-285750"/>
            <a:r>
              <a:rPr lang="cs-CZ" sz="2400" dirty="0">
                <a:latin typeface="Times New Roman" panose="02020603050405020304" pitchFamily="18" charset="0"/>
                <a:cs typeface="Times New Roman" panose="02020603050405020304" pitchFamily="18" charset="0"/>
              </a:rPr>
              <a:t>Najít si práci, která mě bude bavit a zároveň mi něco předá.</a:t>
            </a:r>
          </a:p>
          <a:p>
            <a:pPr marL="285750" indent="-285750"/>
            <a:r>
              <a:rPr lang="cs-CZ" sz="2400" dirty="0">
                <a:latin typeface="Times New Roman" panose="02020603050405020304" pitchFamily="18" charset="0"/>
                <a:cs typeface="Times New Roman" panose="02020603050405020304" pitchFamily="18" charset="0"/>
              </a:rPr>
              <a:t>Být úspěšným kuchařem.</a:t>
            </a:r>
          </a:p>
          <a:p>
            <a:pPr marL="285750" indent="-285750"/>
            <a:r>
              <a:rPr lang="cs-CZ" sz="2400" dirty="0">
                <a:latin typeface="Times New Roman" panose="02020603050405020304" pitchFamily="18" charset="0"/>
                <a:cs typeface="Times New Roman" panose="02020603050405020304" pitchFamily="18" charset="0"/>
              </a:rPr>
              <a:t>Líčit modelky na světových přehlídkách.</a:t>
            </a:r>
          </a:p>
          <a:p>
            <a:pPr marL="285750" indent="-285750"/>
            <a:r>
              <a:rPr lang="cs-CZ" sz="2400" dirty="0">
                <a:latin typeface="Times New Roman" panose="02020603050405020304" pitchFamily="18" charset="0"/>
                <a:cs typeface="Times New Roman" panose="02020603050405020304" pitchFamily="18" charset="0"/>
              </a:rPr>
              <a:t>Česat známé osobnosti.</a:t>
            </a:r>
          </a:p>
          <a:p>
            <a:pPr marL="285750" indent="-285750"/>
            <a:r>
              <a:rPr lang="cs-CZ" sz="2400" dirty="0">
                <a:latin typeface="Times New Roman" panose="02020603050405020304" pitchFamily="18" charset="0"/>
                <a:cs typeface="Times New Roman" panose="02020603050405020304" pitchFamily="18" charset="0"/>
              </a:rPr>
              <a:t>Být masérem české reprezentace.</a:t>
            </a:r>
          </a:p>
          <a:p>
            <a:pPr marL="285750" indent="-285750"/>
            <a:r>
              <a:rPr lang="cs-CZ" sz="2400" dirty="0">
                <a:latin typeface="Times New Roman" panose="02020603050405020304" pitchFamily="18" charset="0"/>
                <a:cs typeface="Times New Roman" panose="02020603050405020304" pitchFamily="18" charset="0"/>
              </a:rPr>
              <a:t>Navrhovat a aranžovat svatby.</a:t>
            </a:r>
          </a:p>
          <a:p>
            <a:pPr marL="285750" indent="-285750"/>
            <a:endParaRPr lang="cs-CZ" sz="2400"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341724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8655AB-CC6F-4705-A0DF-85310391E7F0}"/>
              </a:ext>
            </a:extLst>
          </p:cNvPr>
          <p:cNvSpPr>
            <a:spLocks noGrp="1"/>
          </p:cNvSpPr>
          <p:nvPr>
            <p:ph type="title"/>
          </p:nvPr>
        </p:nvSpPr>
        <p:spPr/>
        <p:txBody>
          <a:bodyPr/>
          <a:lstStyle/>
          <a:p>
            <a:pPr algn="ctr"/>
            <a:r>
              <a:rPr lang="cs-CZ" b="1" dirty="0">
                <a:latin typeface="Times New Roman" panose="02020603050405020304" pitchFamily="18" charset="0"/>
                <a:cs typeface="Times New Roman" panose="02020603050405020304" pitchFamily="18" charset="0"/>
              </a:rPr>
              <a:t>Moje silné a slabé stránky</a:t>
            </a:r>
          </a:p>
        </p:txBody>
      </p:sp>
      <p:sp>
        <p:nvSpPr>
          <p:cNvPr id="3" name="Zástupný symbol pro obsah 2">
            <a:extLst>
              <a:ext uri="{FF2B5EF4-FFF2-40B4-BE49-F238E27FC236}">
                <a16:creationId xmlns:a16="http://schemas.microsoft.com/office/drawing/2014/main" id="{96C48E10-4E8D-4A71-81A2-007C686E1F8C}"/>
              </a:ext>
            </a:extLst>
          </p:cNvPr>
          <p:cNvSpPr>
            <a:spLocks noGrp="1"/>
          </p:cNvSpPr>
          <p:nvPr>
            <p:ph sz="half" idx="1"/>
          </p:nvPr>
        </p:nvSpPr>
        <p:spPr>
          <a:xfrm>
            <a:off x="2231136" y="2504694"/>
            <a:ext cx="4271771" cy="3101982"/>
          </a:xfrm>
        </p:spPr>
        <p:txBody>
          <a:bodyPr>
            <a:normAutofit fontScale="92500" lnSpcReduction="10000"/>
          </a:bodyPr>
          <a:lstStyle/>
          <a:p>
            <a:r>
              <a:rPr lang="cs-CZ" sz="2400" dirty="0">
                <a:latin typeface="Times New Roman" panose="02020603050405020304" pitchFamily="18" charset="0"/>
                <a:cs typeface="Times New Roman" panose="02020603050405020304" pitchFamily="18" charset="0"/>
              </a:rPr>
              <a:t>Rád/a pracuji v kolektivu.</a:t>
            </a:r>
          </a:p>
          <a:p>
            <a:r>
              <a:rPr lang="cs-CZ" sz="2400" dirty="0">
                <a:latin typeface="Times New Roman" panose="02020603050405020304" pitchFamily="18" charset="0"/>
                <a:cs typeface="Times New Roman" panose="02020603050405020304" pitchFamily="18" charset="0"/>
              </a:rPr>
              <a:t>Jsem komunikativní.</a:t>
            </a:r>
          </a:p>
          <a:p>
            <a:r>
              <a:rPr lang="cs-CZ" sz="2400" dirty="0">
                <a:latin typeface="Times New Roman" panose="02020603050405020304" pitchFamily="18" charset="0"/>
                <a:cs typeface="Times New Roman" panose="02020603050405020304" pitchFamily="18" charset="0"/>
              </a:rPr>
              <a:t>Zajímám se o světové trendy.</a:t>
            </a:r>
          </a:p>
          <a:p>
            <a:r>
              <a:rPr lang="cs-CZ" sz="2400" dirty="0">
                <a:latin typeface="Times New Roman" panose="02020603050405020304" pitchFamily="18" charset="0"/>
                <a:cs typeface="Times New Roman" panose="02020603050405020304" pitchFamily="18" charset="0"/>
              </a:rPr>
              <a:t>Ekonomicky zdatný.</a:t>
            </a:r>
          </a:p>
          <a:p>
            <a:r>
              <a:rPr lang="cs-CZ" sz="2400" dirty="0">
                <a:latin typeface="Times New Roman" panose="02020603050405020304" pitchFamily="18" charset="0"/>
                <a:cs typeface="Times New Roman" panose="02020603050405020304" pitchFamily="18" charset="0"/>
              </a:rPr>
              <a:t>Praxe v oboru.</a:t>
            </a:r>
          </a:p>
          <a:p>
            <a:r>
              <a:rPr lang="cs-CZ" sz="2400" dirty="0">
                <a:latin typeface="Times New Roman" panose="02020603050405020304" pitchFamily="18" charset="0"/>
                <a:cs typeface="Times New Roman" panose="02020603050405020304" pitchFamily="18" charset="0"/>
              </a:rPr>
              <a:t>Cit pro design.</a:t>
            </a:r>
          </a:p>
          <a:p>
            <a:r>
              <a:rPr lang="cs-CZ" sz="2400" dirty="0">
                <a:latin typeface="Times New Roman" panose="02020603050405020304" pitchFamily="18" charset="0"/>
                <a:cs typeface="Times New Roman" panose="02020603050405020304" pitchFamily="18" charset="0"/>
              </a:rPr>
              <a:t>…</a:t>
            </a:r>
          </a:p>
          <a:p>
            <a:endParaRPr lang="cs-CZ" sz="2400" dirty="0">
              <a:latin typeface="Times New Roman" panose="02020603050405020304" pitchFamily="18" charset="0"/>
              <a:cs typeface="Times New Roman" panose="02020603050405020304" pitchFamily="18" charset="0"/>
            </a:endParaRPr>
          </a:p>
          <a:p>
            <a:endParaRPr lang="cs-CZ" sz="2400" dirty="0">
              <a:latin typeface="Times New Roman" panose="02020603050405020304" pitchFamily="18" charset="0"/>
              <a:cs typeface="Times New Roman" panose="02020603050405020304" pitchFamily="18" charset="0"/>
            </a:endParaRPr>
          </a:p>
          <a:p>
            <a:endParaRPr lang="cs-CZ" sz="2400" dirty="0">
              <a:latin typeface="Times New Roman" panose="02020603050405020304" pitchFamily="18" charset="0"/>
              <a:cs typeface="Times New Roman" panose="02020603050405020304" pitchFamily="18" charset="0"/>
            </a:endParaRPr>
          </a:p>
        </p:txBody>
      </p:sp>
      <p:sp>
        <p:nvSpPr>
          <p:cNvPr id="4" name="Zástupný symbol pro obsah 3">
            <a:extLst>
              <a:ext uri="{FF2B5EF4-FFF2-40B4-BE49-F238E27FC236}">
                <a16:creationId xmlns:a16="http://schemas.microsoft.com/office/drawing/2014/main" id="{65109138-60B2-4DBA-A189-E9D35394C40E}"/>
              </a:ext>
            </a:extLst>
          </p:cNvPr>
          <p:cNvSpPr>
            <a:spLocks noGrp="1"/>
          </p:cNvSpPr>
          <p:nvPr>
            <p:ph sz="half" idx="2"/>
          </p:nvPr>
        </p:nvSpPr>
        <p:spPr>
          <a:xfrm>
            <a:off x="6502907" y="2504694"/>
            <a:ext cx="4270247" cy="3101982"/>
          </a:xfrm>
        </p:spPr>
        <p:txBody>
          <a:bodyPr>
            <a:normAutofit fontScale="92500" lnSpcReduction="10000"/>
          </a:bodyPr>
          <a:lstStyle/>
          <a:p>
            <a:r>
              <a:rPr lang="cs-CZ" sz="2400" dirty="0">
                <a:latin typeface="Times New Roman" panose="02020603050405020304" pitchFamily="18" charset="0"/>
                <a:cs typeface="Times New Roman" panose="02020603050405020304" pitchFamily="18" charset="0"/>
              </a:rPr>
              <a:t> Rád/a pracuji sám/sama.</a:t>
            </a:r>
          </a:p>
          <a:p>
            <a:r>
              <a:rPr lang="cs-CZ" sz="2400" dirty="0">
                <a:latin typeface="Times New Roman" panose="02020603050405020304" pitchFamily="18" charset="0"/>
                <a:cs typeface="Times New Roman" panose="02020603050405020304" pitchFamily="18" charset="0"/>
              </a:rPr>
              <a:t>Jsem tvrdohlavý/á.</a:t>
            </a:r>
          </a:p>
          <a:p>
            <a:r>
              <a:rPr lang="cs-CZ" sz="2400" dirty="0">
                <a:latin typeface="Times New Roman" panose="02020603050405020304" pitchFamily="18" charset="0"/>
                <a:cs typeface="Times New Roman" panose="02020603050405020304" pitchFamily="18" charset="0"/>
              </a:rPr>
              <a:t>Trvá mi, než se aklimatizuji.</a:t>
            </a:r>
          </a:p>
          <a:p>
            <a:r>
              <a:rPr lang="cs-CZ" sz="2400" dirty="0">
                <a:latin typeface="Times New Roman" panose="02020603050405020304" pitchFamily="18" charset="0"/>
                <a:cs typeface="Times New Roman" panose="02020603050405020304" pitchFamily="18" charset="0"/>
              </a:rPr>
              <a:t>Nemám přirozenou autoritu.</a:t>
            </a:r>
          </a:p>
          <a:p>
            <a:r>
              <a:rPr lang="cs-CZ"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0533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1C52AA-FB8C-4EAC-B9BD-232395DF68C2}"/>
              </a:ext>
            </a:extLst>
          </p:cNvPr>
          <p:cNvSpPr>
            <a:spLocks noGrp="1"/>
          </p:cNvSpPr>
          <p:nvPr>
            <p:ph type="title"/>
          </p:nvPr>
        </p:nvSpPr>
        <p:spPr>
          <a:xfrm>
            <a:off x="2231136" y="581487"/>
            <a:ext cx="7729728" cy="1188720"/>
          </a:xfrm>
        </p:spPr>
        <p:txBody>
          <a:bodyPr/>
          <a:lstStyle/>
          <a:p>
            <a:pPr algn="ctr"/>
            <a:r>
              <a:rPr lang="cs-CZ" b="1" dirty="0">
                <a:latin typeface="Times New Roman" panose="02020603050405020304" pitchFamily="18" charset="0"/>
                <a:cs typeface="Times New Roman" panose="02020603050405020304" pitchFamily="18" charset="0"/>
              </a:rPr>
              <a:t>Aktivity, které jsem po dobu studia podnikal</a:t>
            </a:r>
          </a:p>
        </p:txBody>
      </p:sp>
      <p:sp>
        <p:nvSpPr>
          <p:cNvPr id="3" name="Zástupný symbol pro obsah 2">
            <a:extLst>
              <a:ext uri="{FF2B5EF4-FFF2-40B4-BE49-F238E27FC236}">
                <a16:creationId xmlns:a16="http://schemas.microsoft.com/office/drawing/2014/main" id="{FFDBAB2B-2A7F-41B1-B617-EC638AD277F4}"/>
              </a:ext>
            </a:extLst>
          </p:cNvPr>
          <p:cNvSpPr>
            <a:spLocks noGrp="1"/>
          </p:cNvSpPr>
          <p:nvPr>
            <p:ph idx="1"/>
          </p:nvPr>
        </p:nvSpPr>
        <p:spPr>
          <a:xfrm>
            <a:off x="2231136" y="2036537"/>
            <a:ext cx="7729729" cy="3769851"/>
          </a:xfrm>
        </p:spPr>
        <p:txBody>
          <a:bodyPr/>
          <a:lstStyle/>
          <a:p>
            <a:pPr marL="0" indent="0" algn="ctr">
              <a:buNone/>
            </a:pPr>
            <a:r>
              <a:rPr lang="cs-CZ" sz="2400" b="1" dirty="0">
                <a:latin typeface="Times New Roman" panose="02020603050405020304" pitchFamily="18" charset="0"/>
                <a:cs typeface="Times New Roman" panose="02020603050405020304" pitchFamily="18" charset="0"/>
              </a:rPr>
              <a:t>ADAPTAČNÍ KURZ</a:t>
            </a:r>
          </a:p>
          <a:p>
            <a:pPr marL="0" indent="0">
              <a:spcBef>
                <a:spcPts val="0"/>
              </a:spcBef>
              <a:buNone/>
            </a:pPr>
            <a:r>
              <a:rPr lang="cs-CZ" dirty="0">
                <a:latin typeface="Times New Roman" panose="02020603050405020304" pitchFamily="18" charset="0"/>
                <a:cs typeface="Times New Roman" panose="02020603050405020304" pitchFamily="18" charset="0"/>
              </a:rPr>
              <a:t>Dne 7. – 8.9.2020 se uskutečnil adaptační kurz naší třídy. Byla to první společná akce, kterou jsme jako třída podnikli. </a:t>
            </a:r>
          </a:p>
          <a:p>
            <a:pPr marL="0" indent="0">
              <a:spcBef>
                <a:spcPts val="0"/>
              </a:spcBef>
              <a:buNone/>
            </a:pPr>
            <a:r>
              <a:rPr lang="cs-CZ" dirty="0">
                <a:latin typeface="Times New Roman" panose="02020603050405020304" pitchFamily="18" charset="0"/>
                <a:cs typeface="Times New Roman" panose="02020603050405020304" pitchFamily="18" charset="0"/>
              </a:rPr>
              <a:t>Ráno jsme se sešli před školou a autobusem vyrazili do Škrdlovic. Ubytovaní jsme byli v hotelu U Hrocha.</a:t>
            </a:r>
          </a:p>
          <a:p>
            <a:pPr marL="0" indent="0">
              <a:spcBef>
                <a:spcPts val="0"/>
              </a:spcBef>
              <a:buNone/>
            </a:pPr>
            <a:r>
              <a:rPr lang="cs-CZ" dirty="0">
                <a:latin typeface="Times New Roman" panose="02020603050405020304" pitchFamily="18" charset="0"/>
                <a:cs typeface="Times New Roman" panose="02020603050405020304" pitchFamily="18" charset="0"/>
              </a:rPr>
              <a:t>Velmi se mi to líbilo. Hráli jsme hry, zpívali, chodili na procházky a poznávali se.</a:t>
            </a:r>
          </a:p>
          <a:p>
            <a:pPr marL="0" indent="0">
              <a:spcBef>
                <a:spcPts val="0"/>
              </a:spcBef>
              <a:buNone/>
            </a:pPr>
            <a:r>
              <a:rPr lang="cs-CZ" dirty="0">
                <a:latin typeface="Times New Roman" panose="02020603050405020304" pitchFamily="18" charset="0"/>
                <a:cs typeface="Times New Roman" panose="02020603050405020304" pitchFamily="18" charset="0"/>
              </a:rPr>
              <a:t>Doufám, že budeme dobrý kolektiv.</a:t>
            </a:r>
          </a:p>
          <a:p>
            <a:endParaRPr lang="cs-CZ" dirty="0">
              <a:latin typeface="Times New Roman" panose="02020603050405020304" pitchFamily="18" charset="0"/>
              <a:cs typeface="Times New Roman" panose="02020603050405020304" pitchFamily="18" charset="0"/>
            </a:endParaRPr>
          </a:p>
          <a:p>
            <a:endParaRPr lang="cs-CZ" dirty="0"/>
          </a:p>
        </p:txBody>
      </p:sp>
      <p:pic>
        <p:nvPicPr>
          <p:cNvPr id="5" name="Obrázek 4">
            <a:extLst>
              <a:ext uri="{FF2B5EF4-FFF2-40B4-BE49-F238E27FC236}">
                <a16:creationId xmlns:a16="http://schemas.microsoft.com/office/drawing/2014/main" id="{91151153-DD07-4C43-BF55-EB8CD58042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4236" y="4101483"/>
            <a:ext cx="3266628" cy="2175030"/>
          </a:xfrm>
          <a:prstGeom prst="rect">
            <a:avLst/>
          </a:prstGeom>
        </p:spPr>
      </p:pic>
    </p:spTree>
    <p:extLst>
      <p:ext uri="{BB962C8B-B14F-4D97-AF65-F5344CB8AC3E}">
        <p14:creationId xmlns:p14="http://schemas.microsoft.com/office/powerpoint/2010/main" val="4219547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15DB866A-05F8-4EAB-8EA2-293E1674754C}"/>
              </a:ext>
            </a:extLst>
          </p:cNvPr>
          <p:cNvSpPr>
            <a:spLocks noGrp="1"/>
          </p:cNvSpPr>
          <p:nvPr>
            <p:ph idx="1"/>
          </p:nvPr>
        </p:nvSpPr>
        <p:spPr>
          <a:xfrm>
            <a:off x="2231136" y="791489"/>
            <a:ext cx="7729728" cy="3101983"/>
          </a:xfrm>
        </p:spPr>
        <p:txBody>
          <a:bodyPr/>
          <a:lstStyle/>
          <a:p>
            <a:pPr marL="0" indent="0" algn="ctr">
              <a:buNone/>
            </a:pPr>
            <a:r>
              <a:rPr lang="cs-CZ" sz="2400" b="1" dirty="0">
                <a:latin typeface="Times New Roman" panose="02020603050405020304" pitchFamily="18" charset="0"/>
                <a:cs typeface="Times New Roman" panose="02020603050405020304" pitchFamily="18" charset="0"/>
              </a:rPr>
              <a:t>ČESKÁ NÁRODNÍ BANKA</a:t>
            </a:r>
          </a:p>
          <a:p>
            <a:pPr marL="0" indent="0">
              <a:buNone/>
            </a:pPr>
            <a:r>
              <a:rPr lang="cs-CZ" dirty="0">
                <a:latin typeface="Times New Roman" panose="02020603050405020304" pitchFamily="18" charset="0"/>
                <a:cs typeface="Times New Roman" panose="02020603050405020304" pitchFamily="18" charset="0"/>
              </a:rPr>
              <a:t>Dne 21.4.2017 jsme absolvovali exkurzi do ČNB.</a:t>
            </a:r>
          </a:p>
          <a:p>
            <a:pPr marL="0" indent="0">
              <a:buNone/>
            </a:pPr>
            <a:r>
              <a:rPr lang="cs-CZ" dirty="0">
                <a:latin typeface="Times New Roman" panose="02020603050405020304" pitchFamily="18" charset="0"/>
                <a:cs typeface="Times New Roman" panose="02020603050405020304" pitchFamily="18" charset="0"/>
              </a:rPr>
              <a:t>Prohlídka se skládala z filmu, který trval zhruba 30 min., byl kreslený a moc hezky zpracovaný. Vyprávěl o tom jak ČNB vznikla.</a:t>
            </a:r>
          </a:p>
          <a:p>
            <a:pPr marL="0" indent="0">
              <a:buNone/>
            </a:pPr>
            <a:r>
              <a:rPr lang="cs-CZ" dirty="0">
                <a:latin typeface="Times New Roman" panose="02020603050405020304" pitchFamily="18" charset="0"/>
                <a:cs typeface="Times New Roman" panose="02020603050405020304" pitchFamily="18" charset="0"/>
              </a:rPr>
              <a:t>Po shlédnutí filmu si nás převzal pan průvodce a prošli jsme si prostory. </a:t>
            </a:r>
          </a:p>
          <a:p>
            <a:pPr marL="0" indent="0">
              <a:buNone/>
            </a:pPr>
            <a:r>
              <a:rPr lang="cs-CZ" dirty="0">
                <a:latin typeface="Times New Roman" panose="02020603050405020304" pitchFamily="18" charset="0"/>
                <a:cs typeface="Times New Roman" panose="02020603050405020304" pitchFamily="18" charset="0"/>
              </a:rPr>
              <a:t>Výklad byl zajímavý a viděli jsme, jak to co se učíme ve škole, vypadá ve skutečnosti.</a:t>
            </a:r>
          </a:p>
          <a:p>
            <a:pPr marL="0" indent="0">
              <a:buNone/>
            </a:pPr>
            <a:endParaRPr lang="cs-CZ" dirty="0"/>
          </a:p>
        </p:txBody>
      </p:sp>
      <p:pic>
        <p:nvPicPr>
          <p:cNvPr id="5" name="Obrázek 4">
            <a:extLst>
              <a:ext uri="{FF2B5EF4-FFF2-40B4-BE49-F238E27FC236}">
                <a16:creationId xmlns:a16="http://schemas.microsoft.com/office/drawing/2014/main" id="{EA41C201-9629-4044-A8C3-9F64130C6B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2770" y="3429000"/>
            <a:ext cx="4928094" cy="2774040"/>
          </a:xfrm>
          <a:prstGeom prst="rect">
            <a:avLst/>
          </a:prstGeom>
        </p:spPr>
      </p:pic>
    </p:spTree>
    <p:extLst>
      <p:ext uri="{BB962C8B-B14F-4D97-AF65-F5344CB8AC3E}">
        <p14:creationId xmlns:p14="http://schemas.microsoft.com/office/powerpoint/2010/main" val="888377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E72EC776-4235-4A9F-9684-CE7A9B947B14}"/>
              </a:ext>
            </a:extLst>
          </p:cNvPr>
          <p:cNvSpPr>
            <a:spLocks noGrp="1"/>
          </p:cNvSpPr>
          <p:nvPr>
            <p:ph idx="1"/>
          </p:nvPr>
        </p:nvSpPr>
        <p:spPr>
          <a:xfrm>
            <a:off x="2231136" y="631690"/>
            <a:ext cx="7729728" cy="4206640"/>
          </a:xfrm>
        </p:spPr>
        <p:txBody>
          <a:bodyPr>
            <a:normAutofit lnSpcReduction="10000"/>
          </a:bodyPr>
          <a:lstStyle/>
          <a:p>
            <a:pPr marL="0" indent="0" algn="ctr">
              <a:buNone/>
            </a:pPr>
            <a:r>
              <a:rPr lang="cs-CZ" sz="2400" b="1" dirty="0">
                <a:latin typeface="Times New Roman" panose="02020603050405020304" pitchFamily="18" charset="0"/>
                <a:cs typeface="Times New Roman" panose="02020603050405020304" pitchFamily="18" charset="0"/>
              </a:rPr>
              <a:t>JA Czech</a:t>
            </a:r>
          </a:p>
          <a:p>
            <a:pPr marL="0" indent="0">
              <a:buNone/>
            </a:pPr>
            <a:r>
              <a:rPr lang="cs-CZ" dirty="0">
                <a:latin typeface="Times New Roman" panose="02020603050405020304" pitchFamily="18" charset="0"/>
                <a:cs typeface="Times New Roman" panose="02020603050405020304" pitchFamily="18" charset="0"/>
              </a:rPr>
              <a:t>Ve 3. ročníku si můžeme vyzkoušet, jaké to je podnikat, díky projektu JA Czech. Jde o vytvoření reálné firmy. Můžeme mít úspěch či nikoli.</a:t>
            </a:r>
          </a:p>
          <a:p>
            <a:pPr marL="0" indent="0">
              <a:buNone/>
            </a:pPr>
            <a:r>
              <a:rPr lang="cs-CZ" dirty="0">
                <a:latin typeface="Times New Roman" panose="02020603050405020304" pitchFamily="18" charset="0"/>
                <a:cs typeface="Times New Roman" panose="02020603050405020304" pitchFamily="18" charset="0"/>
              </a:rPr>
              <a:t>Rozdělili jsme se ve třídě do tří skupin. Naše skupina si vybrala cestovní kancelář BUSBUS. Během roku se nám povedlo uspořádat pro studenty výlet do Vídně. Měli jsme připravený program, ale bohužel celý den pršelo a tak jsem museli v několika případech improvizovat.</a:t>
            </a:r>
          </a:p>
          <a:p>
            <a:pPr marL="0" indent="0">
              <a:buNone/>
            </a:pPr>
            <a:r>
              <a:rPr lang="cs-CZ" dirty="0">
                <a:latin typeface="Times New Roman" panose="02020603050405020304" pitchFamily="18" charset="0"/>
                <a:cs typeface="Times New Roman" panose="02020603050405020304" pitchFamily="18" charset="0"/>
              </a:rPr>
              <a:t>V březnu nás potom čekal veletrh všech studentských firem, které pod záštitou projektu pracují. </a:t>
            </a:r>
          </a:p>
          <a:p>
            <a:pPr marL="0" indent="0">
              <a:buNone/>
            </a:pPr>
            <a:r>
              <a:rPr lang="cs-CZ" dirty="0">
                <a:latin typeface="Times New Roman" panose="02020603050405020304" pitchFamily="18" charset="0"/>
                <a:cs typeface="Times New Roman" panose="02020603050405020304" pitchFamily="18" charset="0"/>
              </a:rPr>
              <a:t>Připravili jsem si stánek a maskota.</a:t>
            </a:r>
          </a:p>
          <a:p>
            <a:pPr marL="0" indent="0">
              <a:buNone/>
            </a:pPr>
            <a:r>
              <a:rPr lang="cs-CZ" dirty="0">
                <a:latin typeface="Times New Roman" panose="02020603050405020304" pitchFamily="18" charset="0"/>
                <a:cs typeface="Times New Roman" panose="02020603050405020304" pitchFamily="18" charset="0"/>
              </a:rPr>
              <a:t>Prezentovali jsem se na podiu před porotci. Bohužel jsme se neumístili. </a:t>
            </a:r>
          </a:p>
          <a:p>
            <a:pPr marL="0" indent="0">
              <a:buNone/>
            </a:pPr>
            <a:r>
              <a:rPr lang="cs-CZ" dirty="0">
                <a:latin typeface="Times New Roman" panose="02020603050405020304" pitchFamily="18" charset="0"/>
                <a:cs typeface="Times New Roman" panose="02020603050405020304" pitchFamily="18" charset="0"/>
              </a:rPr>
              <a:t>Zkušenost je to ale opravdu výborná.</a:t>
            </a:r>
          </a:p>
        </p:txBody>
      </p:sp>
      <p:pic>
        <p:nvPicPr>
          <p:cNvPr id="5" name="Obrázek 4">
            <a:extLst>
              <a:ext uri="{FF2B5EF4-FFF2-40B4-BE49-F238E27FC236}">
                <a16:creationId xmlns:a16="http://schemas.microsoft.com/office/drawing/2014/main" id="{B557ABEE-2BE6-404F-8151-74C8C2FBFE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12139" y="4203222"/>
            <a:ext cx="2697450" cy="2023088"/>
          </a:xfrm>
          <a:prstGeom prst="rect">
            <a:avLst/>
          </a:prstGeom>
        </p:spPr>
      </p:pic>
    </p:spTree>
    <p:extLst>
      <p:ext uri="{BB962C8B-B14F-4D97-AF65-F5344CB8AC3E}">
        <p14:creationId xmlns:p14="http://schemas.microsoft.com/office/powerpoint/2010/main" val="2830487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7A57EC0E-E682-41D4-99D0-20D72DA794E3}"/>
              </a:ext>
            </a:extLst>
          </p:cNvPr>
          <p:cNvSpPr>
            <a:spLocks noGrp="1"/>
          </p:cNvSpPr>
          <p:nvPr>
            <p:ph idx="1"/>
          </p:nvPr>
        </p:nvSpPr>
        <p:spPr>
          <a:xfrm>
            <a:off x="2231136" y="729345"/>
            <a:ext cx="7729728" cy="3101983"/>
          </a:xfrm>
        </p:spPr>
        <p:txBody>
          <a:bodyPr/>
          <a:lstStyle/>
          <a:p>
            <a:pPr marL="0" indent="0" algn="ctr">
              <a:buNone/>
            </a:pPr>
            <a:r>
              <a:rPr lang="cs-CZ" sz="2400" b="1" dirty="0">
                <a:latin typeface="Times New Roman" panose="02020603050405020304" pitchFamily="18" charset="0"/>
                <a:cs typeface="Times New Roman" panose="02020603050405020304" pitchFamily="18" charset="0"/>
              </a:rPr>
              <a:t>HORÁCKÉ DIVADLO</a:t>
            </a:r>
          </a:p>
          <a:p>
            <a:pPr marL="0" indent="0">
              <a:buNone/>
            </a:pPr>
            <a:r>
              <a:rPr lang="cs-CZ" dirty="0">
                <a:latin typeface="Times New Roman" panose="02020603050405020304" pitchFamily="18" charset="0"/>
                <a:cs typeface="Times New Roman" panose="02020603050405020304" pitchFamily="18" charset="0"/>
              </a:rPr>
              <a:t>16.2.2018 jsme vyrazili do jihlavského divadla na představení Maryša. </a:t>
            </a:r>
          </a:p>
          <a:p>
            <a:pPr marL="0" indent="0">
              <a:buNone/>
            </a:pPr>
            <a:r>
              <a:rPr lang="cs-CZ" dirty="0">
                <a:latin typeface="Times New Roman" panose="02020603050405020304" pitchFamily="18" charset="0"/>
                <a:cs typeface="Times New Roman" panose="02020603050405020304" pitchFamily="18" charset="0"/>
              </a:rPr>
              <a:t>Jelikož jsme se o této hře zrovna bavili i v hodinách češtiny, věděli jsme co očekávat. Představení bylo velmi povedené a líbilo se mi.</a:t>
            </a:r>
          </a:p>
          <a:p>
            <a:pPr marL="0" indent="0">
              <a:buNone/>
            </a:pPr>
            <a:r>
              <a:rPr lang="cs-CZ" dirty="0">
                <a:latin typeface="Times New Roman" panose="02020603050405020304" pitchFamily="18" charset="0"/>
                <a:cs typeface="Times New Roman" panose="02020603050405020304" pitchFamily="18" charset="0"/>
              </a:rPr>
              <a:t>Po skončení hry jsme se přesunuli do centra a dostali hodinový rozchod. Následně jsme se vrátili domů. </a:t>
            </a:r>
          </a:p>
        </p:txBody>
      </p:sp>
      <p:pic>
        <p:nvPicPr>
          <p:cNvPr id="5" name="Obrázek 4">
            <a:extLst>
              <a:ext uri="{FF2B5EF4-FFF2-40B4-BE49-F238E27FC236}">
                <a16:creationId xmlns:a16="http://schemas.microsoft.com/office/drawing/2014/main" id="{CA6B0EEF-FE06-4152-95EC-2286032B8A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1136" y="3142694"/>
            <a:ext cx="3768704" cy="2509360"/>
          </a:xfrm>
          <a:prstGeom prst="rect">
            <a:avLst/>
          </a:prstGeom>
        </p:spPr>
      </p:pic>
      <p:pic>
        <p:nvPicPr>
          <p:cNvPr id="7" name="Obrázek 6">
            <a:extLst>
              <a:ext uri="{FF2B5EF4-FFF2-40B4-BE49-F238E27FC236}">
                <a16:creationId xmlns:a16="http://schemas.microsoft.com/office/drawing/2014/main" id="{4E6DC2BD-8E02-4D68-9921-349A5A895D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2162" y="3142694"/>
            <a:ext cx="4014976" cy="2509360"/>
          </a:xfrm>
          <a:prstGeom prst="rect">
            <a:avLst/>
          </a:prstGeom>
        </p:spPr>
      </p:pic>
    </p:spTree>
    <p:extLst>
      <p:ext uri="{BB962C8B-B14F-4D97-AF65-F5344CB8AC3E}">
        <p14:creationId xmlns:p14="http://schemas.microsoft.com/office/powerpoint/2010/main" val="124647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BD97FF-F2AF-4419-A9B1-E73A77DC1EA9}"/>
              </a:ext>
            </a:extLst>
          </p:cNvPr>
          <p:cNvSpPr>
            <a:spLocks noGrp="1"/>
          </p:cNvSpPr>
          <p:nvPr>
            <p:ph type="title"/>
          </p:nvPr>
        </p:nvSpPr>
        <p:spPr>
          <a:xfrm>
            <a:off x="2231136" y="484132"/>
            <a:ext cx="7729728" cy="1188720"/>
          </a:xfrm>
        </p:spPr>
        <p:txBody>
          <a:bodyPr/>
          <a:lstStyle/>
          <a:p>
            <a:pPr algn="ctr"/>
            <a:r>
              <a:rPr lang="cs-CZ" b="1" dirty="0">
                <a:latin typeface="Times New Roman" panose="02020603050405020304" pitchFamily="18" charset="0"/>
                <a:cs typeface="Times New Roman" panose="02020603050405020304" pitchFamily="18" charset="0"/>
              </a:rPr>
              <a:t>Výukové materiály, které jsem během studia používal</a:t>
            </a:r>
          </a:p>
        </p:txBody>
      </p:sp>
      <p:sp>
        <p:nvSpPr>
          <p:cNvPr id="9" name="Zástupný symbol pro obsah 8">
            <a:extLst>
              <a:ext uri="{FF2B5EF4-FFF2-40B4-BE49-F238E27FC236}">
                <a16:creationId xmlns:a16="http://schemas.microsoft.com/office/drawing/2014/main" id="{C361A0CF-E1BB-4A00-82F1-887622DAB0B7}"/>
              </a:ext>
            </a:extLst>
          </p:cNvPr>
          <p:cNvSpPr>
            <a:spLocks noGrp="1"/>
          </p:cNvSpPr>
          <p:nvPr>
            <p:ph idx="1"/>
          </p:nvPr>
        </p:nvSpPr>
        <p:spPr>
          <a:xfrm>
            <a:off x="1098703" y="1708397"/>
            <a:ext cx="9813087" cy="483256"/>
          </a:xfrm>
        </p:spPr>
        <p:txBody>
          <a:bodyPr>
            <a:normAutofit/>
          </a:bodyPr>
          <a:lstStyle/>
          <a:p>
            <a:pPr marL="0" indent="0" algn="ctr">
              <a:buNone/>
            </a:pPr>
            <a:r>
              <a:rPr lang="cs-CZ" dirty="0">
                <a:latin typeface="Times New Roman" panose="02020603050405020304" pitchFamily="18" charset="0"/>
                <a:cs typeface="Times New Roman" panose="02020603050405020304" pitchFamily="18" charset="0"/>
              </a:rPr>
              <a:t>Při studiu mi pomáhaly tyto materiály:</a:t>
            </a:r>
          </a:p>
          <a:p>
            <a:pPr algn="ctr"/>
            <a:endParaRPr lang="cs-CZ" dirty="0"/>
          </a:p>
        </p:txBody>
      </p:sp>
      <p:pic>
        <p:nvPicPr>
          <p:cNvPr id="11" name="Obrázek 10">
            <a:extLst>
              <a:ext uri="{FF2B5EF4-FFF2-40B4-BE49-F238E27FC236}">
                <a16:creationId xmlns:a16="http://schemas.microsoft.com/office/drawing/2014/main" id="{92C21438-190A-4D60-A7EA-702BCA7568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4993" y="2503503"/>
            <a:ext cx="2392532" cy="2392532"/>
          </a:xfrm>
          <a:prstGeom prst="rect">
            <a:avLst/>
          </a:prstGeom>
        </p:spPr>
      </p:pic>
      <p:pic>
        <p:nvPicPr>
          <p:cNvPr id="13" name="Obrázek 12">
            <a:extLst>
              <a:ext uri="{FF2B5EF4-FFF2-40B4-BE49-F238E27FC236}">
                <a16:creationId xmlns:a16="http://schemas.microsoft.com/office/drawing/2014/main" id="{F4D0253F-AE40-4E9B-B604-EFF6B0E80282}"/>
              </a:ext>
            </a:extLst>
          </p:cNvPr>
          <p:cNvPicPr>
            <a:picLocks noChangeAspect="1"/>
          </p:cNvPicPr>
          <p:nvPr/>
        </p:nvPicPr>
        <p:blipFill rotWithShape="1">
          <a:blip r:embed="rId3">
            <a:extLst>
              <a:ext uri="{28A0092B-C50C-407E-A947-70E740481C1C}">
                <a14:useLocalDpi xmlns:a14="http://schemas.microsoft.com/office/drawing/2010/main" val="0"/>
              </a:ext>
            </a:extLst>
          </a:blip>
          <a:srcRect t="16970" b="17111"/>
          <a:stretch/>
        </p:blipFill>
        <p:spPr>
          <a:xfrm>
            <a:off x="3132047" y="4672271"/>
            <a:ext cx="3283109" cy="1623128"/>
          </a:xfrm>
          <a:prstGeom prst="rect">
            <a:avLst/>
          </a:prstGeom>
        </p:spPr>
      </p:pic>
      <p:pic>
        <p:nvPicPr>
          <p:cNvPr id="15" name="Obrázek 14">
            <a:extLst>
              <a:ext uri="{FF2B5EF4-FFF2-40B4-BE49-F238E27FC236}">
                <a16:creationId xmlns:a16="http://schemas.microsoft.com/office/drawing/2014/main" id="{5FD30D09-119C-45DF-8CF7-C4E55FB084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7672" y="4783844"/>
            <a:ext cx="2015406" cy="1511555"/>
          </a:xfrm>
          <a:prstGeom prst="rect">
            <a:avLst/>
          </a:prstGeom>
        </p:spPr>
      </p:pic>
      <p:pic>
        <p:nvPicPr>
          <p:cNvPr id="17" name="Obrázek 16">
            <a:extLst>
              <a:ext uri="{FF2B5EF4-FFF2-40B4-BE49-F238E27FC236}">
                <a16:creationId xmlns:a16="http://schemas.microsoft.com/office/drawing/2014/main" id="{4E4E7D53-326E-4726-97FA-8A22588BC75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8703" y="2503502"/>
            <a:ext cx="2392533" cy="2392533"/>
          </a:xfrm>
          <a:prstGeom prst="rect">
            <a:avLst/>
          </a:prstGeom>
        </p:spPr>
      </p:pic>
      <p:pic>
        <p:nvPicPr>
          <p:cNvPr id="21" name="Obrázek 20">
            <a:extLst>
              <a:ext uri="{FF2B5EF4-FFF2-40B4-BE49-F238E27FC236}">
                <a16:creationId xmlns:a16="http://schemas.microsoft.com/office/drawing/2014/main" id="{7776BB85-B907-4751-97A8-7F20DD96043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47443" y="2503501"/>
            <a:ext cx="1892953" cy="1892953"/>
          </a:xfrm>
          <a:prstGeom prst="rect">
            <a:avLst/>
          </a:prstGeom>
        </p:spPr>
      </p:pic>
      <p:pic>
        <p:nvPicPr>
          <p:cNvPr id="23" name="Obrázek 22">
            <a:extLst>
              <a:ext uri="{FF2B5EF4-FFF2-40B4-BE49-F238E27FC236}">
                <a16:creationId xmlns:a16="http://schemas.microsoft.com/office/drawing/2014/main" id="{F7A14D45-D643-4714-B9BE-28BB1120BA9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40396" y="2503501"/>
            <a:ext cx="2252901" cy="1872724"/>
          </a:xfrm>
          <a:prstGeom prst="rect">
            <a:avLst/>
          </a:prstGeom>
        </p:spPr>
      </p:pic>
      <p:pic>
        <p:nvPicPr>
          <p:cNvPr id="19" name="Obrázek 18">
            <a:extLst>
              <a:ext uri="{FF2B5EF4-FFF2-40B4-BE49-F238E27FC236}">
                <a16:creationId xmlns:a16="http://schemas.microsoft.com/office/drawing/2014/main" id="{0FB4F093-1268-497D-A8AD-F2DB524B139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770325" y="2507329"/>
            <a:ext cx="2191875" cy="2191875"/>
          </a:xfrm>
          <a:prstGeom prst="rect">
            <a:avLst/>
          </a:prstGeom>
        </p:spPr>
      </p:pic>
      <p:pic>
        <p:nvPicPr>
          <p:cNvPr id="27" name="Obrázek 26">
            <a:extLst>
              <a:ext uri="{FF2B5EF4-FFF2-40B4-BE49-F238E27FC236}">
                <a16:creationId xmlns:a16="http://schemas.microsoft.com/office/drawing/2014/main" id="{0F428E2B-1071-4D80-A978-BF0F4DA253E0}"/>
              </a:ext>
            </a:extLst>
          </p:cNvPr>
          <p:cNvPicPr>
            <a:picLocks noChangeAspect="1"/>
          </p:cNvPicPr>
          <p:nvPr/>
        </p:nvPicPr>
        <p:blipFill rotWithShape="1">
          <a:blip r:embed="rId9">
            <a:extLst>
              <a:ext uri="{28A0092B-C50C-407E-A947-70E740481C1C}">
                <a14:useLocalDpi xmlns:a14="http://schemas.microsoft.com/office/drawing/2010/main" val="0"/>
              </a:ext>
            </a:extLst>
          </a:blip>
          <a:srcRect l="18504" t="235" r="20972"/>
          <a:stretch/>
        </p:blipFill>
        <p:spPr>
          <a:xfrm>
            <a:off x="9299895" y="4333942"/>
            <a:ext cx="1793402" cy="1961457"/>
          </a:xfrm>
          <a:prstGeom prst="rect">
            <a:avLst/>
          </a:prstGeom>
        </p:spPr>
      </p:pic>
      <p:pic>
        <p:nvPicPr>
          <p:cNvPr id="25" name="Obrázek 24">
            <a:extLst>
              <a:ext uri="{FF2B5EF4-FFF2-40B4-BE49-F238E27FC236}">
                <a16:creationId xmlns:a16="http://schemas.microsoft.com/office/drawing/2014/main" id="{B083363E-8782-42E6-AF2D-98598825CEF1}"/>
              </a:ext>
            </a:extLst>
          </p:cNvPr>
          <p:cNvPicPr>
            <a:picLocks noChangeAspect="1"/>
          </p:cNvPicPr>
          <p:nvPr/>
        </p:nvPicPr>
        <p:blipFill rotWithShape="1">
          <a:blip r:embed="rId10">
            <a:extLst>
              <a:ext uri="{28A0092B-C50C-407E-A947-70E740481C1C}">
                <a14:useLocalDpi xmlns:a14="http://schemas.microsoft.com/office/drawing/2010/main" val="0"/>
              </a:ext>
            </a:extLst>
          </a:blip>
          <a:srcRect b="17916"/>
          <a:stretch/>
        </p:blipFill>
        <p:spPr>
          <a:xfrm>
            <a:off x="6424125" y="4256824"/>
            <a:ext cx="2875770" cy="2038575"/>
          </a:xfrm>
          <a:prstGeom prst="rect">
            <a:avLst/>
          </a:prstGeom>
        </p:spPr>
      </p:pic>
    </p:spTree>
    <p:extLst>
      <p:ext uri="{BB962C8B-B14F-4D97-AF65-F5344CB8AC3E}">
        <p14:creationId xmlns:p14="http://schemas.microsoft.com/office/powerpoint/2010/main" val="1789529348"/>
      </p:ext>
    </p:extLst>
  </p:cSld>
  <p:clrMapOvr>
    <a:masterClrMapping/>
  </p:clrMapOvr>
</p:sld>
</file>

<file path=ppt/theme/theme1.xml><?xml version="1.0" encoding="utf-8"?>
<a:theme xmlns:a="http://schemas.openxmlformats.org/drawingml/2006/main" name="Balík">
  <a:themeElements>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Balík">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lík">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TM10001115[[fn=Balík]]</Template>
  <TotalTime>426</TotalTime>
  <Words>1156</Words>
  <Application>Microsoft Office PowerPoint</Application>
  <PresentationFormat>Širokoúhlá obrazovka</PresentationFormat>
  <Paragraphs>147</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Bradley Hand ITC</vt:lpstr>
      <vt:lpstr>Gill Sans MT</vt:lpstr>
      <vt:lpstr>Times New Roman</vt:lpstr>
      <vt:lpstr>Balík</vt:lpstr>
      <vt:lpstr>Profesní portfolio studenta</vt:lpstr>
      <vt:lpstr>Základní údaje</vt:lpstr>
      <vt:lpstr>Sny a cíle</vt:lpstr>
      <vt:lpstr>Moje silné a slabé stránky</vt:lpstr>
      <vt:lpstr>Aktivity, které jsem po dobu studia podnikal</vt:lpstr>
      <vt:lpstr>Prezentace aplikace PowerPoint</vt:lpstr>
      <vt:lpstr>Prezentace aplikace PowerPoint</vt:lpstr>
      <vt:lpstr>Prezentace aplikace PowerPoint</vt:lpstr>
      <vt:lpstr>Výukové materiály, které jsem během studia používal</vt:lpstr>
      <vt:lpstr>Životopis</vt:lpstr>
      <vt:lpstr>Motivační dopis</vt:lpstr>
      <vt:lpstr>PODNIKATELSKÝ ZÁMĚR</vt:lpstr>
      <vt:lpstr>Splnění cílů?</vt:lpstr>
      <vt:lpstr>Sebehodnocení</vt:lpstr>
      <vt:lpstr>Zdroje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Profesní portfolio studenta</dc:title>
  <dc:creator>velux3</dc:creator>
  <cp:lastModifiedBy>velux3</cp:lastModifiedBy>
  <cp:revision>74</cp:revision>
  <dcterms:created xsi:type="dcterms:W3CDTF">2020-09-24T06:32:58Z</dcterms:created>
  <dcterms:modified xsi:type="dcterms:W3CDTF">2020-09-30T06:51:19Z</dcterms:modified>
</cp:coreProperties>
</file>