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80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67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21B9-D83C-4E29-820C-6236D944267D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575-BAAD-4845-89B5-A3107F0D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815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21B9-D83C-4E29-820C-6236D944267D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575-BAAD-4845-89B5-A3107F0D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35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21B9-D83C-4E29-820C-6236D944267D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575-BAAD-4845-89B5-A3107F0D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83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21B9-D83C-4E29-820C-6236D944267D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575-BAAD-4845-89B5-A3107F0D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3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21B9-D83C-4E29-820C-6236D944267D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575-BAAD-4845-89B5-A3107F0D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8010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21B9-D83C-4E29-820C-6236D944267D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575-BAAD-4845-89B5-A3107F0D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0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21B9-D83C-4E29-820C-6236D944267D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575-BAAD-4845-89B5-A3107F0DAD4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8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21B9-D83C-4E29-820C-6236D944267D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575-BAAD-4845-89B5-A3107F0D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70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21B9-D83C-4E29-820C-6236D944267D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575-BAAD-4845-89B5-A3107F0D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6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21B9-D83C-4E29-820C-6236D944267D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575-BAAD-4845-89B5-A3107F0D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03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0EA21B9-D83C-4E29-820C-6236D944267D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575-BAAD-4845-89B5-A3107F0D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79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0EA21B9-D83C-4E29-820C-6236D944267D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60D2575-BAAD-4845-89B5-A3107F0DA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94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FF6F5-7410-4EA7-92D0-032C1D7050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34510B-9D71-4E95-916A-3213DA1CAB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VZOR</a:t>
            </a:r>
          </a:p>
        </p:txBody>
      </p:sp>
    </p:spTree>
    <p:extLst>
      <p:ext uri="{BB962C8B-B14F-4D97-AF65-F5344CB8AC3E}">
        <p14:creationId xmlns:p14="http://schemas.microsoft.com/office/powerpoint/2010/main" val="206595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B09505-7016-4A12-A73B-197CB71F7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414" y="480333"/>
            <a:ext cx="11223172" cy="575854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Kavárna Makronka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Předmětem podnikatelského záměru je otevření kavárny v centru města Pacov. Kavárnu bude provozovat Jan Novák, a to na základě vydaného živnostenského oprávnění.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Kavárna Makronka – Jan Novák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Horní náměstí 36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415 01 Pacov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+420 123 456 789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www.kavarnamakronka.cz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vetrnik@kavarnamakronka.cz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Kavárna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zaplní prázdné místo na trhu, kde v centru města chybí nekuřácká kavárna s příjemným posezením, která kromě dobré kávy bude nabízet čaje, víno, zákusky a drobné občerstvení.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ÚDAJE O VLASTNÍKOVI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Novák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Datum narození: 10. 6. 1999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2015 - 2019 Střední škola obchodní a služeb SČMSD Žďár nad Sázavou, s.r.o. – obor Obchodní akademie, ukončeno maturitní zkouškou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783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4D0870-24C9-4C2F-B5DB-2A99FF579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733044"/>
            <a:ext cx="11010901" cy="5210556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NABÍZENÉ SLUŽBY</a:t>
            </a: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tradičních kavárenských služeb</a:t>
            </a:r>
          </a:p>
          <a:p>
            <a:pPr>
              <a:spcBef>
                <a:spcPts val="0"/>
              </a:spcBef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nabídka kvalitních káv a čajů,</a:t>
            </a:r>
          </a:p>
          <a:p>
            <a:pPr>
              <a:spcBef>
                <a:spcPts val="0"/>
              </a:spcBef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nabídka kvalitních vín,</a:t>
            </a:r>
          </a:p>
          <a:p>
            <a:pPr>
              <a:spcBef>
                <a:spcPts val="0"/>
              </a:spcBef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nabídka dezertů a drobného občerstvení,</a:t>
            </a:r>
          </a:p>
          <a:p>
            <a:pPr>
              <a:spcBef>
                <a:spcPts val="0"/>
              </a:spcBef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obsluha zajišťující plný komfort pro hosty,</a:t>
            </a:r>
          </a:p>
          <a:p>
            <a:pPr>
              <a:spcBef>
                <a:spcPts val="0"/>
              </a:spcBef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nekuřácké prostředí,</a:t>
            </a:r>
          </a:p>
          <a:p>
            <a:pPr>
              <a:spcBef>
                <a:spcPts val="0"/>
              </a:spcBef>
            </a:pPr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wi-fi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připojení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ZÁKAZNÍCI</a:t>
            </a: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Našimi zákazníky</a:t>
            </a: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budou zejména lidé, kteří hledají místo pro příjemné posezení a rozhovor. silnou skupinou návštěvníků by mohli být zaměstnanci mnoha firem sídlících v centru města, kteří naši kavárnu využijí jako místo setkání s obchodním partnerem.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PROSTOROVÉ ZAJIŠTĚNÍ ČINNOSTI</a:t>
            </a: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Provozovna bude umístěna v nebytových prostorách v přízemí domu na Horním náměstí, č.p. 36. Celková plocha provozovny bude 100 m2, z toho 30 m2 tvoří technické zázemí a 70 m2 prostory pro zákazníky. Prostory odpovídají požárním předpisům a platným hygienickým normám pro tento předmět podnikání.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majitelem objektu již byla uzavřena smlouva o smlouvě budoucí na nájem provozovny. Nájemné včetně souvisejících služeb bude činit 12 000 Kč měsíčně. Kavárnu bude třeba vybavit nábytkem a technickým zařízením, předpokládaná investice je 220 000 Kč.</a:t>
            </a:r>
          </a:p>
          <a:p>
            <a:pPr marL="0" indent="0">
              <a:spcBef>
                <a:spcPts val="0"/>
              </a:spcBef>
              <a:buNone/>
            </a:pP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64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E5554F12-B699-4199-9A17-89922F235EF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5800" y="1089233"/>
          <a:ext cx="10696575" cy="194397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139315">
                  <a:extLst>
                    <a:ext uri="{9D8B030D-6E8A-4147-A177-3AD203B41FA5}">
                      <a16:colId xmlns:a16="http://schemas.microsoft.com/office/drawing/2014/main" val="3816712747"/>
                    </a:ext>
                  </a:extLst>
                </a:gridCol>
                <a:gridCol w="2139315">
                  <a:extLst>
                    <a:ext uri="{9D8B030D-6E8A-4147-A177-3AD203B41FA5}">
                      <a16:colId xmlns:a16="http://schemas.microsoft.com/office/drawing/2014/main" val="2705983040"/>
                    </a:ext>
                  </a:extLst>
                </a:gridCol>
                <a:gridCol w="2139315">
                  <a:extLst>
                    <a:ext uri="{9D8B030D-6E8A-4147-A177-3AD203B41FA5}">
                      <a16:colId xmlns:a16="http://schemas.microsoft.com/office/drawing/2014/main" val="2880275575"/>
                    </a:ext>
                  </a:extLst>
                </a:gridCol>
                <a:gridCol w="2139315">
                  <a:extLst>
                    <a:ext uri="{9D8B030D-6E8A-4147-A177-3AD203B41FA5}">
                      <a16:colId xmlns:a16="http://schemas.microsoft.com/office/drawing/2014/main" val="2382569973"/>
                    </a:ext>
                  </a:extLst>
                </a:gridCol>
                <a:gridCol w="2139315">
                  <a:extLst>
                    <a:ext uri="{9D8B030D-6E8A-4147-A177-3AD203B41FA5}">
                      <a16:colId xmlns:a16="http://schemas.microsoft.com/office/drawing/2014/main" val="3258355661"/>
                    </a:ext>
                  </a:extLst>
                </a:gridCol>
              </a:tblGrid>
              <a:tr h="589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Zařízení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Charakteristika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Počet ks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Zajištení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Cena za kus </a:t>
                      </a:r>
                      <a:b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(včetně DPH)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extLst>
                  <a:ext uri="{0D108BD9-81ED-4DB2-BD59-A6C34878D82A}">
                    <a16:rowId xmlns:a16="http://schemas.microsoft.com/office/drawing/2014/main" val="3073892803"/>
                  </a:ext>
                </a:extLst>
              </a:tr>
              <a:tr h="301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Stoly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Teak (80×80 cm)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Nákup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 Kč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extLst>
                  <a:ext uri="{0D108BD9-81ED-4DB2-BD59-A6C34878D82A}">
                    <a16:rowId xmlns:a16="http://schemas.microsoft.com/office/drawing/2014/main" val="2372344057"/>
                  </a:ext>
                </a:extLst>
              </a:tr>
              <a:tr h="218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Židle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Teak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Nákup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 Kč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extLst>
                  <a:ext uri="{0D108BD9-81ED-4DB2-BD59-A6C34878D82A}">
                    <a16:rowId xmlns:a16="http://schemas.microsoft.com/office/drawing/2014/main" val="1657713109"/>
                  </a:ext>
                </a:extLst>
              </a:tr>
              <a:tr h="598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Sklenice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Nealko nápoje</a:t>
                      </a:r>
                      <a:b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červené víno</a:t>
                      </a:r>
                      <a:b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bílé víno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604040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Nákup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Kč</a:t>
                      </a:r>
                      <a:b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Kč</a:t>
                      </a:r>
                      <a:b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Kč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extLst>
                  <a:ext uri="{0D108BD9-81ED-4DB2-BD59-A6C34878D82A}">
                    <a16:rowId xmlns:a16="http://schemas.microsoft.com/office/drawing/2014/main" val="2388073888"/>
                  </a:ext>
                </a:extLst>
              </a:tr>
              <a:tr h="218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Kávovar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Pronájem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Kč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9050" marB="19050" anchor="ctr"/>
                </a:tc>
                <a:extLst>
                  <a:ext uri="{0D108BD9-81ED-4DB2-BD59-A6C34878D82A}">
                    <a16:rowId xmlns:a16="http://schemas.microsoft.com/office/drawing/2014/main" val="3608222004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900B3E83-A01B-40C7-BB2D-611BB2F44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11172"/>
            <a:ext cx="31062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VYBAVENÍ PROVOZOVNY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378731D-EFF4-4A8F-AF86-3A6836AF389B}"/>
              </a:ext>
            </a:extLst>
          </p:cNvPr>
          <p:cNvSpPr txBox="1"/>
          <p:nvPr/>
        </p:nvSpPr>
        <p:spPr>
          <a:xfrm>
            <a:off x="685800" y="3267075"/>
            <a:ext cx="109537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prvních měsících podnikání bude v kavárně kromě majitelky pracovat jedna servírka s předpokládanou mzdou ve výši 13 000 Kč. V dalších měsících pak předpokládáme využití dalšího pracovníka formou dohody o pracovní činnosti, v případě potřeby pak na plný pracovní úvazek.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Konkurence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blízkosti naší provozovny se nacházejí ještě dvě podobná zařízení. Cukrárna Kremrole, kterou díky velkému dětskému koutku využívají především maminky s dětmi, a z tohoto důvodu zde není vhodné prostředí pro klidné posezení. 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Dále je to pak Kavárna Hrníček, která je umístěna v poměrně malých prostorách a zvláště v letních měsících zde není volné místo k sezení. Kavárna představuje největší konkurenci.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40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DB55D4-DE5B-4CEF-BD90-56DB4B678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37" y="685800"/>
            <a:ext cx="11210926" cy="58816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VLIV ČINNOSTI NA ŽIVOTNÍ PROSTŘEDÍ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Odpady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Papír, plast a smíšený odpad. V kavárně nevzniká žádný nebezpečný odpad. Využijeme systému svozu odpadů města, za poplatek.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prostředí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zaměstnance kavárny budou vytvořeny pracovní podmínky, které umožní bezpečný výkon práce. Personál bude řádně proškolen.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kavárně nebudou zapotřebí žádná opatření týkající se snižování hluku. Pro zaměstnance bude vymezena místnost, která bude sloužit k převlékání do pracovního oděvu, ve které bude k dispozici skříňka pro bezpečnou úschovu svršků a osobních předmětů.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A266217-CEC5-4BB6-978F-4FE94AA3ABF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90537" y="889516"/>
          <a:ext cx="11210924" cy="160972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802731">
                  <a:extLst>
                    <a:ext uri="{9D8B030D-6E8A-4147-A177-3AD203B41FA5}">
                      <a16:colId xmlns:a16="http://schemas.microsoft.com/office/drawing/2014/main" val="703392352"/>
                    </a:ext>
                  </a:extLst>
                </a:gridCol>
                <a:gridCol w="2802731">
                  <a:extLst>
                    <a:ext uri="{9D8B030D-6E8A-4147-A177-3AD203B41FA5}">
                      <a16:colId xmlns:a16="http://schemas.microsoft.com/office/drawing/2014/main" val="1520285880"/>
                    </a:ext>
                  </a:extLst>
                </a:gridCol>
                <a:gridCol w="2802731">
                  <a:extLst>
                    <a:ext uri="{9D8B030D-6E8A-4147-A177-3AD203B41FA5}">
                      <a16:colId xmlns:a16="http://schemas.microsoft.com/office/drawing/2014/main" val="307167458"/>
                    </a:ext>
                  </a:extLst>
                </a:gridCol>
                <a:gridCol w="2802731">
                  <a:extLst>
                    <a:ext uri="{9D8B030D-6E8A-4147-A177-3AD203B41FA5}">
                      <a16:colId xmlns:a16="http://schemas.microsoft.com/office/drawing/2014/main" val="4038141505"/>
                    </a:ext>
                  </a:extLst>
                </a:gridCol>
              </a:tblGrid>
              <a:tr h="2082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Produkt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Dodavatel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Popis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Interval objednávek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extLst>
                  <a:ext uri="{0D108BD9-81ED-4DB2-BD59-A6C34878D82A}">
                    <a16:rowId xmlns:a16="http://schemas.microsoft.com/office/drawing/2014/main" val="3792514024"/>
                  </a:ext>
                </a:extLst>
              </a:tr>
              <a:tr h="402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Káva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KKK Liberec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Elite Bar 80% Arabica, 20% Robusta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1x týdně, v případě potřeby dodávka na zavolání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extLst>
                  <a:ext uri="{0D108BD9-81ED-4DB2-BD59-A6C34878D82A}">
                    <a16:rowId xmlns:a16="http://schemas.microsoft.com/office/drawing/2014/main" val="1082129638"/>
                  </a:ext>
                </a:extLst>
              </a:tr>
              <a:tr h="693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Nealko nápoje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KKK Liberec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Coca-cola, Sprite, Fanta, Bonaqua neperlivá, jemně perlivá, perlivá, Juice (pomeranč, hruška, jablko, multivitamín)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1x týdně, v případě potřeby dodávka na zavolání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extLst>
                  <a:ext uri="{0D108BD9-81ED-4DB2-BD59-A6C34878D82A}">
                    <a16:rowId xmlns:a16="http://schemas.microsoft.com/office/drawing/2014/main" val="3327278331"/>
                  </a:ext>
                </a:extLst>
              </a:tr>
              <a:tr h="305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Víno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Vinařství Trávníček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Jakostní a přívlastková vína v 0,7l lahvích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 měsíčně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3" marR="72833" marT="18208" marB="18208" anchor="ctr"/>
                </a:tc>
                <a:extLst>
                  <a:ext uri="{0D108BD9-81ED-4DB2-BD59-A6C34878D82A}">
                    <a16:rowId xmlns:a16="http://schemas.microsoft.com/office/drawing/2014/main" val="79986906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F33D310-EA2D-4172-9E2B-F51B50249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8" y="520184"/>
            <a:ext cx="17366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DODAVATELÉ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77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192B9D-B180-461B-86E8-9496B9BD9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6302" y="2454028"/>
            <a:ext cx="4269698" cy="3671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Silné stránky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Kvalitní káva.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Příjemné prostředí a klidné posezení.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Slabé stránky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místě kavárny byla dříve cukrárna, která neměla příliš dobrou pověst. 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Sortimentu je vázán na jednoho dodavatele – ohrožení v případě výpadku.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Podnikání v pronajatých prostorách.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6B8809D-624D-405A-80E0-57A21F343348}"/>
              </a:ext>
            </a:extLst>
          </p:cNvPr>
          <p:cNvSpPr txBox="1"/>
          <p:nvPr/>
        </p:nvSpPr>
        <p:spPr>
          <a:xfrm>
            <a:off x="6448377" y="2454028"/>
            <a:ext cx="46874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Příležitosti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Orientace na jinou cílovou skupinu, než konkurence.</a:t>
            </a:r>
          </a:p>
          <a:p>
            <a:pPr marL="285750" lvl="0" indent="-285750"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Umístění kavárny v centru města.</a:t>
            </a:r>
          </a:p>
          <a:p>
            <a:pPr marL="285750" lvl="0" indent="-285750"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rozvoje cestovního ruchu ze strany města.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Hrozby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Clr>
                <a:schemeClr val="bg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Nedostatek zákazníků.</a:t>
            </a:r>
          </a:p>
          <a:p>
            <a:pPr marL="285750" lvl="0" indent="-285750">
              <a:buClr>
                <a:schemeClr val="bg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Neprodloužení nájemní smlouvy.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570D08D-7B3D-44C5-B4DE-FB8D418D2A7F}"/>
              </a:ext>
            </a:extLst>
          </p:cNvPr>
          <p:cNvSpPr txBox="1"/>
          <p:nvPr/>
        </p:nvSpPr>
        <p:spPr>
          <a:xfrm>
            <a:off x="1473925" y="1172318"/>
            <a:ext cx="9244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1746358377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6</TotalTime>
  <Words>725</Words>
  <Application>Microsoft Office PowerPoint</Application>
  <PresentationFormat>Širokoúhlá obrazovka</PresentationFormat>
  <Paragraphs>107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Times New Roman</vt:lpstr>
      <vt:lpstr>Balík</vt:lpstr>
      <vt:lpstr>PODNIKATELSKÝ ZÁMĚR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velux3</dc:creator>
  <cp:lastModifiedBy>velux3</cp:lastModifiedBy>
  <cp:revision>2</cp:revision>
  <dcterms:created xsi:type="dcterms:W3CDTF">2020-09-30T06:45:02Z</dcterms:created>
  <dcterms:modified xsi:type="dcterms:W3CDTF">2020-10-05T07:44:56Z</dcterms:modified>
</cp:coreProperties>
</file>